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notesSlides/notesSlide2.xml" ContentType="application/vnd.openxmlformats-officedocument.presentationml.notesSlide+xml"/>
  <Override PartName="/ppt/theme/themeOverride10.xml" ContentType="application/vnd.openxmlformats-officedocument.themeOverride+xml"/>
  <Override PartName="/ppt/notesSlides/notesSlide3.xml" ContentType="application/vnd.openxmlformats-officedocument.presentationml.notesSlide+xml"/>
  <Override PartName="/ppt/theme/themeOverride11.xml" ContentType="application/vnd.openxmlformats-officedocument.themeOverride+xml"/>
  <Override PartName="/ppt/notesSlides/notesSlide4.xml" ContentType="application/vnd.openxmlformats-officedocument.presentationml.notesSlide+xml"/>
  <Override PartName="/ppt/theme/themeOverride12.xml" ContentType="application/vnd.openxmlformats-officedocument.themeOverride+xml"/>
  <Override PartName="/ppt/notesSlides/notesSlide5.xml" ContentType="application/vnd.openxmlformats-officedocument.presentationml.notesSlide+xml"/>
  <Override PartName="/ppt/theme/themeOverride13.xml" ContentType="application/vnd.openxmlformats-officedocument.themeOverride+xml"/>
  <Override PartName="/ppt/notesSlides/notesSlide6.xml" ContentType="application/vnd.openxmlformats-officedocument.presentationml.notesSl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notesSlides/notesSlide8.xml" ContentType="application/vnd.openxmlformats-officedocument.presentationml.notesSlide+xml"/>
  <Override PartName="/ppt/theme/themeOverride16.xml" ContentType="application/vnd.openxmlformats-officedocument.themeOverride+xml"/>
  <Override PartName="/ppt/notesSlides/notesSlide9.xml" ContentType="application/vnd.openxmlformats-officedocument.presentationml.notesSlide+xml"/>
  <Override PartName="/ppt/theme/themeOverride17.xml" ContentType="application/vnd.openxmlformats-officedocument.themeOverride+xml"/>
  <Override PartName="/ppt/notesSlides/notesSlide10.xml" ContentType="application/vnd.openxmlformats-officedocument.presentationml.notesSlide+xml"/>
  <Override PartName="/ppt/theme/themeOverride18.xml" ContentType="application/vnd.openxmlformats-officedocument.themeOverride+xml"/>
  <Override PartName="/ppt/notesSlides/notesSlide11.xml" ContentType="application/vnd.openxmlformats-officedocument.presentationml.notesSlide+xml"/>
  <Override PartName="/ppt/theme/themeOverride19.xml" ContentType="application/vnd.openxmlformats-officedocument.themeOverride+xml"/>
  <Override PartName="/ppt/notesSlides/notesSlide12.xml" ContentType="application/vnd.openxmlformats-officedocument.presentationml.notesSlide+xml"/>
  <Override PartName="/ppt/theme/themeOverride20.xml" ContentType="application/vnd.openxmlformats-officedocument.themeOverride+xml"/>
  <Override PartName="/ppt/notesSlides/notesSlide13.xml" ContentType="application/vnd.openxmlformats-officedocument.presentationml.notesSlide+xml"/>
  <Override PartName="/ppt/theme/themeOverride21.xml" ContentType="application/vnd.openxmlformats-officedocument.themeOverride+xml"/>
  <Override PartName="/ppt/notesSlides/notesSlide14.xml" ContentType="application/vnd.openxmlformats-officedocument.presentationml.notesSlide+xml"/>
  <Override PartName="/ppt/theme/themeOverride22.xml" ContentType="application/vnd.openxmlformats-officedocument.themeOverride+xml"/>
  <Override PartName="/ppt/notesSlides/notesSlide15.xml" ContentType="application/vnd.openxmlformats-officedocument.presentationml.notesSlide+xml"/>
  <Override PartName="/ppt/theme/themeOverride23.xml" ContentType="application/vnd.openxmlformats-officedocument.themeOverride+xml"/>
  <Override PartName="/ppt/notesSlides/notesSlide16.xml" ContentType="application/vnd.openxmlformats-officedocument.presentationml.notesSlide+xml"/>
  <Override PartName="/ppt/theme/themeOverride24.xml" ContentType="application/vnd.openxmlformats-officedocument.themeOverride+xml"/>
  <Override PartName="/ppt/notesSlides/notesSlide17.xml" ContentType="application/vnd.openxmlformats-officedocument.presentationml.notesSl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notesSlides/notesSlide24.xml" ContentType="application/vnd.openxmlformats-officedocument.presentationml.notesSlide+xml"/>
  <Override PartName="/ppt/theme/themeOverride60.xml" ContentType="application/vnd.openxmlformats-officedocument.themeOverride+xml"/>
  <Override PartName="/ppt/notesSlides/notesSlide25.xml" ContentType="application/vnd.openxmlformats-officedocument.presentationml.notesSl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4" r:id="rId3"/>
    <p:sldMasterId id="2147483656" r:id="rId4"/>
    <p:sldMasterId id="2147483658" r:id="rId5"/>
    <p:sldMasterId id="2147483660" r:id="rId6"/>
    <p:sldMasterId id="2147483680" r:id="rId7"/>
  </p:sldMasterIdLst>
  <p:notesMasterIdLst>
    <p:notesMasterId r:id="rId99"/>
  </p:notesMasterIdLst>
  <p:handoutMasterIdLst>
    <p:handoutMasterId r:id="rId100"/>
  </p:handoutMasterIdLst>
  <p:sldIdLst>
    <p:sldId id="462" r:id="rId8"/>
    <p:sldId id="847" r:id="rId9"/>
    <p:sldId id="526" r:id="rId10"/>
    <p:sldId id="527" r:id="rId11"/>
    <p:sldId id="528" r:id="rId12"/>
    <p:sldId id="662" r:id="rId13"/>
    <p:sldId id="663" r:id="rId14"/>
    <p:sldId id="664" r:id="rId15"/>
    <p:sldId id="666" r:id="rId16"/>
    <p:sldId id="667" r:id="rId17"/>
    <p:sldId id="668" r:id="rId18"/>
    <p:sldId id="547" r:id="rId19"/>
    <p:sldId id="548" r:id="rId20"/>
    <p:sldId id="669" r:id="rId21"/>
    <p:sldId id="670" r:id="rId22"/>
    <p:sldId id="671" r:id="rId23"/>
    <p:sldId id="672" r:id="rId24"/>
    <p:sldId id="673" r:id="rId25"/>
    <p:sldId id="674" r:id="rId26"/>
    <p:sldId id="675" r:id="rId27"/>
    <p:sldId id="676" r:id="rId28"/>
    <p:sldId id="677" r:id="rId29"/>
    <p:sldId id="678" r:id="rId30"/>
    <p:sldId id="679" r:id="rId31"/>
    <p:sldId id="680" r:id="rId32"/>
    <p:sldId id="681" r:id="rId33"/>
    <p:sldId id="682" r:id="rId34"/>
    <p:sldId id="683" r:id="rId35"/>
    <p:sldId id="684" r:id="rId36"/>
    <p:sldId id="851" r:id="rId37"/>
    <p:sldId id="549" r:id="rId38"/>
    <p:sldId id="550" r:id="rId39"/>
    <p:sldId id="685" r:id="rId40"/>
    <p:sldId id="686" r:id="rId41"/>
    <p:sldId id="694" r:id="rId42"/>
    <p:sldId id="695" r:id="rId43"/>
    <p:sldId id="696" r:id="rId44"/>
    <p:sldId id="697" r:id="rId45"/>
    <p:sldId id="831" r:id="rId46"/>
    <p:sldId id="832" r:id="rId47"/>
    <p:sldId id="841" r:id="rId48"/>
    <p:sldId id="842" r:id="rId49"/>
    <p:sldId id="698" r:id="rId50"/>
    <p:sldId id="699" r:id="rId51"/>
    <p:sldId id="700" r:id="rId52"/>
    <p:sldId id="701" r:id="rId53"/>
    <p:sldId id="833" r:id="rId54"/>
    <p:sldId id="834" r:id="rId55"/>
    <p:sldId id="835" r:id="rId56"/>
    <p:sldId id="836" r:id="rId57"/>
    <p:sldId id="838" r:id="rId58"/>
    <p:sldId id="837" r:id="rId59"/>
    <p:sldId id="839" r:id="rId60"/>
    <p:sldId id="840" r:id="rId61"/>
    <p:sldId id="843" r:id="rId62"/>
    <p:sldId id="844" r:id="rId63"/>
    <p:sldId id="845" r:id="rId64"/>
    <p:sldId id="846" r:id="rId65"/>
    <p:sldId id="704" r:id="rId66"/>
    <p:sldId id="703" r:id="rId67"/>
    <p:sldId id="705" r:id="rId68"/>
    <p:sldId id="706" r:id="rId69"/>
    <p:sldId id="707" r:id="rId70"/>
    <p:sldId id="708" r:id="rId71"/>
    <p:sldId id="709" r:id="rId72"/>
    <p:sldId id="710" r:id="rId73"/>
    <p:sldId id="551" r:id="rId74"/>
    <p:sldId id="552" r:id="rId75"/>
    <p:sldId id="711" r:id="rId76"/>
    <p:sldId id="712" r:id="rId77"/>
    <p:sldId id="713" r:id="rId78"/>
    <p:sldId id="714" r:id="rId79"/>
    <p:sldId id="715" r:id="rId80"/>
    <p:sldId id="716" r:id="rId81"/>
    <p:sldId id="717" r:id="rId82"/>
    <p:sldId id="718" r:id="rId83"/>
    <p:sldId id="719" r:id="rId84"/>
    <p:sldId id="720" r:id="rId85"/>
    <p:sldId id="721" r:id="rId86"/>
    <p:sldId id="722" r:id="rId87"/>
    <p:sldId id="723" r:id="rId88"/>
    <p:sldId id="724" r:id="rId89"/>
    <p:sldId id="725" r:id="rId90"/>
    <p:sldId id="726" r:id="rId91"/>
    <p:sldId id="727" r:id="rId92"/>
    <p:sldId id="728" r:id="rId93"/>
    <p:sldId id="729" r:id="rId94"/>
    <p:sldId id="730" r:id="rId95"/>
    <p:sldId id="731" r:id="rId96"/>
    <p:sldId id="849" r:id="rId97"/>
    <p:sldId id="264" r:id="rId98"/>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FFC000"/>
    <a:srgbClr val="92D050"/>
    <a:srgbClr val="628EE3"/>
    <a:srgbClr val="47B6E7"/>
    <a:srgbClr val="FFFFE4"/>
    <a:srgbClr val="49504F"/>
    <a:srgbClr val="B70006"/>
    <a:srgbClr val="91919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0" autoAdjust="0"/>
  </p:normalViewPr>
  <p:slideViewPr>
    <p:cSldViewPr snapToGrid="0">
      <p:cViewPr varScale="1">
        <p:scale>
          <a:sx n="83" d="100"/>
          <a:sy n="83" d="100"/>
        </p:scale>
        <p:origin x="686" y="48"/>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2023/9/27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66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步骤</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互动</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拓展</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2023/9/27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lnSpc>
                <a:spcPct val="150000"/>
              </a:lnSpc>
              <a:buFont typeface="Wingdings" panose="05000000000000000000" pitchFamily="2" charset="2"/>
              <a:buChar char="l"/>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4.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多一句没有，少一句不行，用最短时间，教会更实用的技术！</a:t>
            </a: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4982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4" name="矩形 14"/>
          <p:cNvSpPr/>
          <p:nvPr userDrawn="1"/>
        </p:nvSpPr>
        <p:spPr bwMode="auto">
          <a:xfrm>
            <a:off x="9697720" y="6582410"/>
            <a:ext cx="2494280" cy="307975"/>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755505" y="6555105"/>
            <a:ext cx="2436495" cy="337185"/>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高级数字化人才培训专家</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6.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hemeOverride" Target="../theme/themeOverride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hemeOverride" Target="../theme/themeOverride9.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hemeOverride" Target="../theme/themeOverride10.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hemeOverride" Target="../theme/themeOverride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hemeOverride" Target="../theme/themeOverride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hemeOverride" Target="../theme/themeOverride1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hemeOverride" Target="../theme/themeOverride1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hemeOverride" Target="../theme/themeOverride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hemeOverride" Target="../theme/themeOverride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hemeOverride" Target="../theme/themeOverride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hemeOverride" Target="../theme/themeOverride20.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hemeOverride" Target="../theme/themeOverride2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hemeOverride" Target="../theme/themeOverride2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hemeOverride" Target="../theme/themeOverride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hemeOverride" Target="../theme/themeOverride2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hemeOverride" Target="../theme/themeOverride2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6.xml"/><Relationship Id="rId1" Type="http://schemas.openxmlformats.org/officeDocument/2006/relationships/themeOverride" Target="../theme/themeOverride2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hemeOverride" Target="../theme/themeOverr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6.xml"/><Relationship Id="rId1" Type="http://schemas.openxmlformats.org/officeDocument/2006/relationships/themeOverride" Target="../theme/themeOverr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6.xml"/><Relationship Id="rId1" Type="http://schemas.openxmlformats.org/officeDocument/2006/relationships/themeOverride" Target="../theme/themeOverr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hemeOverride" Target="../theme/themeOverr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6.xml"/><Relationship Id="rId1" Type="http://schemas.openxmlformats.org/officeDocument/2006/relationships/themeOverride" Target="../theme/themeOverride34.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6.xml"/><Relationship Id="rId1" Type="http://schemas.openxmlformats.org/officeDocument/2006/relationships/themeOverride" Target="../theme/themeOverr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6.xml"/><Relationship Id="rId1" Type="http://schemas.openxmlformats.org/officeDocument/2006/relationships/themeOverride" Target="../theme/themeOverr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6.xml"/><Relationship Id="rId1" Type="http://schemas.openxmlformats.org/officeDocument/2006/relationships/themeOverride" Target="../theme/themeOverride3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6.xml"/><Relationship Id="rId1" Type="http://schemas.openxmlformats.org/officeDocument/2006/relationships/themeOverride" Target="../theme/themeOverride4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6.xml"/><Relationship Id="rId1" Type="http://schemas.openxmlformats.org/officeDocument/2006/relationships/themeOverride" Target="../theme/themeOverr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6.xml"/><Relationship Id="rId1" Type="http://schemas.openxmlformats.org/officeDocument/2006/relationships/themeOverride" Target="../theme/themeOverride4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6.xml"/><Relationship Id="rId1" Type="http://schemas.openxmlformats.org/officeDocument/2006/relationships/themeOverride" Target="../theme/themeOverr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6.xml"/><Relationship Id="rId1" Type="http://schemas.openxmlformats.org/officeDocument/2006/relationships/themeOverride" Target="../theme/themeOverr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6.xml"/><Relationship Id="rId1" Type="http://schemas.openxmlformats.org/officeDocument/2006/relationships/themeOverride" Target="../theme/themeOverride50.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5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5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hemeOverride" Target="../theme/themeOverride5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hemeOverride" Target="../theme/themeOverride5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hemeOverride" Target="../theme/themeOverride5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hemeOverride" Target="../theme/themeOverride5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hemeOverride" Target="../theme/themeOverride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themeOverride" Target="../theme/themeOverride58.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hemeOverride" Target="../theme/themeOverride5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hemeOverride" Target="../theme/themeOverride60.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1.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6.xml"/><Relationship Id="rId1" Type="http://schemas.openxmlformats.org/officeDocument/2006/relationships/themeOverride" Target="../theme/themeOverride6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4.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6.xml"/><Relationship Id="rId1" Type="http://schemas.openxmlformats.org/officeDocument/2006/relationships/themeOverride" Target="../theme/themeOverride65.xml"/><Relationship Id="rId5" Type="http://schemas.openxmlformats.org/officeDocument/2006/relationships/image" Target="../media/image42.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6.xml"/><Relationship Id="rId1" Type="http://schemas.openxmlformats.org/officeDocument/2006/relationships/themeOverride" Target="../theme/themeOverride66.xml"/><Relationship Id="rId5" Type="http://schemas.openxmlformats.org/officeDocument/2006/relationships/image" Target="../media/image45.png"/><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6.xml"/><Relationship Id="rId1" Type="http://schemas.openxmlformats.org/officeDocument/2006/relationships/themeOverride" Target="../theme/themeOverride6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6.xml"/><Relationship Id="rId1" Type="http://schemas.openxmlformats.org/officeDocument/2006/relationships/themeOverride" Target="../theme/themeOverride68.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6.xml"/><Relationship Id="rId1" Type="http://schemas.openxmlformats.org/officeDocument/2006/relationships/themeOverride" Target="../theme/themeOverride6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6.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6.xml"/><Relationship Id="rId1" Type="http://schemas.openxmlformats.org/officeDocument/2006/relationships/themeOverride" Target="../theme/themeOverride7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9.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6.xml"/><Relationship Id="rId1" Type="http://schemas.openxmlformats.org/officeDocument/2006/relationships/themeOverride" Target="../theme/themeOverride80.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6.xml"/><Relationship Id="rId1" Type="http://schemas.openxmlformats.org/officeDocument/2006/relationships/themeOverride" Target="../theme/themeOverride81.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6.xml"/><Relationship Id="rId1" Type="http://schemas.openxmlformats.org/officeDocument/2006/relationships/themeOverride" Target="../theme/themeOverride8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5.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8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金融风控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模型训练与评估</a:t>
            </a:r>
          </a:p>
        </p:txBody>
      </p:sp>
      <p:sp>
        <p:nvSpPr>
          <p:cNvPr id="6" name="文本框 5"/>
          <p:cNvSpPr txBox="1"/>
          <p:nvPr/>
        </p:nvSpPr>
        <p:spPr>
          <a:xfrm>
            <a:off x="890016" y="1524542"/>
            <a:ext cx="7550208" cy="2554545"/>
          </a:xfrm>
          <a:prstGeom prst="rect">
            <a:avLst/>
          </a:prstGeom>
          <a:noFill/>
        </p:spPr>
        <p:txBody>
          <a:bodyPr wrap="none" rtlCol="0">
            <a:spAutoFit/>
          </a:bodyPr>
          <a:lstStyle/>
          <a:p>
            <a:pPr marL="285750" indent="-285750">
              <a:buFont typeface="Wingdings" panose="05000000000000000000" pitchFamily="2" charset="2"/>
              <a:buChar char="l"/>
            </a:pPr>
            <a:r>
              <a:rPr lang="en-US" altLang="zh-CN" sz="1600" dirty="0">
                <a:latin typeface="Alibaba PuHuiTi R" pitchFamily="18" charset="-122"/>
                <a:ea typeface="Alibaba PuHuiTi R" pitchFamily="18" charset="-122"/>
                <a:cs typeface="Alibaba PuHuiTi R" pitchFamily="18" charset="-122"/>
              </a:rPr>
              <a:t>AUC</a:t>
            </a:r>
            <a:r>
              <a:rPr lang="zh-CN" altLang="en-US" sz="1600" dirty="0">
                <a:latin typeface="Alibaba PuHuiTi R" pitchFamily="18" charset="-122"/>
                <a:ea typeface="Alibaba PuHuiTi R" pitchFamily="18" charset="-122"/>
                <a:cs typeface="Alibaba PuHuiTi R" pitchFamily="18" charset="-122"/>
              </a:rPr>
              <a:t> 和 </a:t>
            </a:r>
            <a:r>
              <a:rPr lang="en-US" altLang="zh-CN" sz="1600" dirty="0">
                <a:latin typeface="Alibaba PuHuiTi R" pitchFamily="18" charset="-122"/>
                <a:ea typeface="Alibaba PuHuiTi R" pitchFamily="18" charset="-122"/>
                <a:cs typeface="Alibaba PuHuiTi R" pitchFamily="18" charset="-122"/>
              </a:rPr>
              <a:t>KS(Kolmogorov-Smirnov)</a:t>
            </a: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AUC</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ROC</a:t>
            </a:r>
            <a:r>
              <a:rPr lang="zh-CN" altLang="en-US" sz="1600" dirty="0">
                <a:latin typeface="Alibaba PuHuiTi R" pitchFamily="18" charset="-122"/>
                <a:ea typeface="Alibaba PuHuiTi R" pitchFamily="18" charset="-122"/>
                <a:cs typeface="Alibaba PuHuiTi R" pitchFamily="18" charset="-122"/>
              </a:rPr>
              <a:t>曲线下的面积，反映了模型输出的概率对好坏用户的排序能力</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反映了好坏用户的分布的最大的差别</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ROC</a:t>
            </a:r>
            <a:r>
              <a:rPr lang="zh-CN" altLang="en-US" sz="1600" dirty="0">
                <a:latin typeface="Alibaba PuHuiTi R" pitchFamily="18" charset="-122"/>
                <a:ea typeface="Alibaba PuHuiTi R" pitchFamily="18" charset="-122"/>
                <a:cs typeface="Alibaba PuHuiTi R" pitchFamily="18" charset="-122"/>
              </a:rPr>
              <a:t>曲线是对</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和</a:t>
            </a:r>
            <a:r>
              <a:rPr lang="en-GB" altLang="zh-CN" sz="1600" dirty="0">
                <a:latin typeface="Alibaba PuHuiTi R" pitchFamily="18" charset="-122"/>
                <a:ea typeface="Alibaba PuHuiTi R" pitchFamily="18" charset="-122"/>
                <a:cs typeface="Alibaba PuHuiTi R" pitchFamily="18" charset="-122"/>
              </a:rPr>
              <a:t>FPR</a:t>
            </a:r>
            <a:r>
              <a:rPr lang="zh-CN" altLang="en-US" sz="1600" dirty="0">
                <a:latin typeface="Alibaba PuHuiTi R" pitchFamily="18" charset="-122"/>
                <a:ea typeface="Alibaba PuHuiTi R" pitchFamily="18" charset="-122"/>
                <a:cs typeface="Alibaba PuHuiTi R" pitchFamily="18" charset="-122"/>
              </a:rPr>
              <a:t>的数值对的记录</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KS = max</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TPR-FPR</a:t>
            </a:r>
            <a:r>
              <a:rPr lang="zh-CN" altLang="en-GB"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en-US" altLang="zh-CN" sz="1600" dirty="0">
                <a:latin typeface="Alibaba PuHuiTi R" pitchFamily="18" charset="-122"/>
                <a:ea typeface="Alibaba PuHuiTi R" pitchFamily="18" charset="-122"/>
                <a:cs typeface="Alibaba PuHuiTi R" pitchFamily="18" charset="-122"/>
              </a:rPr>
              <a:t>AUC</a:t>
            </a:r>
            <a:r>
              <a:rPr lang="zh-CN" altLang="en-US" sz="1600" dirty="0">
                <a:latin typeface="Alibaba PuHuiTi R" pitchFamily="18" charset="-122"/>
                <a:ea typeface="Alibaba PuHuiTi R" pitchFamily="18" charset="-122"/>
                <a:cs typeface="Alibaba PuHuiTi R" pitchFamily="18" charset="-122"/>
              </a:rPr>
              <a:t> 和 </a:t>
            </a:r>
            <a:r>
              <a:rPr lang="en-US"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的区别可以简化为</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AUC</a:t>
            </a:r>
            <a:r>
              <a:rPr lang="zh-CN" altLang="en-US" sz="1600" dirty="0">
                <a:latin typeface="Alibaba PuHuiTi R" pitchFamily="18" charset="-122"/>
                <a:ea typeface="Alibaba PuHuiTi R" pitchFamily="18" charset="-122"/>
                <a:cs typeface="Alibaba PuHuiTi R" pitchFamily="18" charset="-122"/>
              </a:rPr>
              <a:t>反映模型区分度的平均状况</a:t>
            </a: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反映了模型区分度的最佳状况</a:t>
            </a:r>
            <a:endParaRPr lang="en-US" altLang="zh-CN" sz="1600" dirty="0">
              <a:latin typeface="Alibaba PuHuiTi R" pitchFamily="18" charset="-122"/>
              <a:ea typeface="Alibaba PuHuiTi R" pitchFamily="18" charset="-122"/>
              <a:cs typeface="Alibaba PuHuiTi R" pitchFamily="18" charset="-122"/>
            </a:endParaRPr>
          </a:p>
        </p:txBody>
      </p:sp>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7" name="图片 6" descr="图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668" y="2799735"/>
            <a:ext cx="4852306" cy="3301799"/>
          </a:xfrm>
          <a:prstGeom prst="rect">
            <a:avLst/>
          </a:prstGeom>
          <a:ln>
            <a:solidFill>
              <a:schemeClr val="tx1"/>
            </a:solidFill>
          </a:ln>
        </p:spPr>
      </p:pic>
      <p:sp>
        <p:nvSpPr>
          <p:cNvPr id="9" name="矩形 8"/>
          <p:cNvSpPr/>
          <p:nvPr/>
        </p:nvSpPr>
        <p:spPr>
          <a:xfrm>
            <a:off x="903129" y="4320216"/>
            <a:ext cx="3179075" cy="369332"/>
          </a:xfrm>
          <a:prstGeom prst="rect">
            <a:avLst/>
          </a:prstGeom>
        </p:spPr>
        <p:txBody>
          <a:bodyPr wrap="none">
            <a:spAutoFit/>
          </a:bodyPr>
          <a:lstStyle/>
          <a:p>
            <a:pPr marL="285750" indent="-285750">
              <a:buFont typeface="Wingdings" panose="05000000000000000000" pitchFamily="2" charset="2"/>
              <a:buChar char="l"/>
            </a:pPr>
            <a:r>
              <a:rPr lang="en-GB" altLang="zh-CN" dirty="0">
                <a:solidFill>
                  <a:srgbClr val="333333"/>
                </a:solidFill>
                <a:latin typeface="Alibaba PuHuiTi R" pitchFamily="18" charset="-122"/>
                <a:ea typeface="Alibaba PuHuiTi R" pitchFamily="18" charset="-122"/>
                <a:cs typeface="Alibaba PuHuiTi R" pitchFamily="18" charset="-122"/>
              </a:rPr>
              <a:t>PSI</a:t>
            </a:r>
            <a:r>
              <a:rPr lang="zh-CN" altLang="en-US" dirty="0">
                <a:solidFill>
                  <a:srgbClr val="333333"/>
                </a:solidFill>
                <a:latin typeface="Alibaba PuHuiTi R" pitchFamily="18" charset="-122"/>
                <a:ea typeface="Alibaba PuHuiTi R" pitchFamily="18" charset="-122"/>
                <a:cs typeface="Alibaba PuHuiTi R" pitchFamily="18" charset="-122"/>
              </a:rPr>
              <a:t>和特征里的</a:t>
            </a:r>
            <a:r>
              <a:rPr lang="en-GB" altLang="zh-CN" dirty="0">
                <a:solidFill>
                  <a:srgbClr val="333333"/>
                </a:solidFill>
                <a:latin typeface="Alibaba PuHuiTi R" pitchFamily="18" charset="-122"/>
                <a:ea typeface="Alibaba PuHuiTi R" pitchFamily="18" charset="-122"/>
                <a:cs typeface="Alibaba PuHuiTi R" pitchFamily="18" charset="-122"/>
              </a:rPr>
              <a:t>PSI</a:t>
            </a:r>
            <a:r>
              <a:rPr lang="zh-CN" altLang="en-US" dirty="0">
                <a:solidFill>
                  <a:srgbClr val="333333"/>
                </a:solidFill>
                <a:latin typeface="Alibaba PuHuiTi R" pitchFamily="18" charset="-122"/>
                <a:ea typeface="Alibaba PuHuiTi R" pitchFamily="18" charset="-122"/>
                <a:cs typeface="Alibaba PuHuiTi R" pitchFamily="18" charset="-122"/>
              </a:rPr>
              <a:t>完全一样</a:t>
            </a:r>
            <a:endParaRPr lang="zh-CN" altLang="en-US"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模型上线整体流程</a:t>
            </a:r>
          </a:p>
        </p:txBody>
      </p:sp>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descr="图形用户界面, 应用程序, 表格&#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02" y="1710819"/>
            <a:ext cx="4518881" cy="428514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逻辑回归评分卡</a:t>
            </a:r>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评分映射方法</a:t>
            </a:r>
          </a:p>
        </p:txBody>
      </p:sp>
      <p:sp>
        <p:nvSpPr>
          <p:cNvPr id="6" name="文本框 5"/>
          <p:cNvSpPr txBox="1"/>
          <p:nvPr/>
        </p:nvSpPr>
        <p:spPr>
          <a:xfrm>
            <a:off x="860520" y="1457271"/>
            <a:ext cx="8640507" cy="3077766"/>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使用逻辑回归模型可以得到一个</a:t>
            </a:r>
            <a:r>
              <a:rPr lang="en-US" altLang="zh-CN" sz="1600" dirty="0">
                <a:latin typeface="Alibaba PuHuiTi R" pitchFamily="18" charset="-122"/>
                <a:ea typeface="Alibaba PuHuiTi R" pitchFamily="18" charset="-122"/>
                <a:cs typeface="Alibaba PuHuiTi R" pitchFamily="18" charset="-122"/>
              </a:rPr>
              <a:t>[0,1]</a:t>
            </a:r>
            <a:r>
              <a:rPr lang="zh-CN" altLang="en-US" sz="1600" dirty="0">
                <a:latin typeface="Alibaba PuHuiTi R" pitchFamily="18" charset="-122"/>
                <a:ea typeface="Alibaba PuHuiTi R" pitchFamily="18" charset="-122"/>
                <a:cs typeface="Alibaba PuHuiTi R" pitchFamily="18" charset="-122"/>
              </a:rPr>
              <a:t>区间的结果</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在风控场景下可以理解为用户违约的概率</a:t>
            </a:r>
            <a:r>
              <a:rPr lang="en-US" altLang="zh-CN" sz="1600" dirty="0">
                <a:latin typeface="Alibaba PuHuiTi R" pitchFamily="18" charset="-122"/>
                <a:ea typeface="Alibaba PuHuiTi R" pitchFamily="18" charset="-122"/>
                <a:cs typeface="Alibaba PuHuiTi R" pitchFamily="18" charset="-122"/>
              </a:rPr>
              <a:t>, </a:t>
            </a:r>
          </a:p>
          <a:p>
            <a:r>
              <a:rPr lang="zh-CN" altLang="en-US" sz="1600" dirty="0">
                <a:latin typeface="Alibaba PuHuiTi R" pitchFamily="18" charset="-122"/>
                <a:ea typeface="Alibaba PuHuiTi R" pitchFamily="18" charset="-122"/>
                <a:cs typeface="Alibaba PuHuiTi R" pitchFamily="18" charset="-122"/>
              </a:rPr>
              <a:t>      评分卡建模时我们需要把违约的概率映射为评分</a:t>
            </a: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r>
              <a:rPr lang="en-US" altLang="zh-CN" sz="1600" dirty="0">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用户的基础分为</a:t>
            </a:r>
            <a:r>
              <a:rPr lang="en-US" altLang="zh-CN" sz="1600" dirty="0">
                <a:latin typeface="Alibaba PuHuiTi R" pitchFamily="18" charset="-122"/>
                <a:ea typeface="Alibaba PuHuiTi R" pitchFamily="18" charset="-122"/>
                <a:cs typeface="Alibaba PuHuiTi R" pitchFamily="18" charset="-122"/>
              </a:rPr>
              <a:t>650</a:t>
            </a:r>
            <a:r>
              <a:rPr lang="zh-CN" altLang="en-US" sz="1600" dirty="0">
                <a:latin typeface="Alibaba PuHuiTi R" pitchFamily="18" charset="-122"/>
                <a:ea typeface="Alibaba PuHuiTi R" pitchFamily="18" charset="-122"/>
                <a:cs typeface="Alibaba PuHuiTi R" pitchFamily="18" charset="-122"/>
              </a:rPr>
              <a:t>分</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当这个用户非逾期的概率是逾期的概率的</a:t>
            </a: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倍时，加</a:t>
            </a:r>
            <a:r>
              <a:rPr lang="en-US" altLang="zh-CN" sz="1600" dirty="0">
                <a:latin typeface="Alibaba PuHuiTi R" pitchFamily="18" charset="-122"/>
                <a:ea typeface="Alibaba PuHuiTi R" pitchFamily="18" charset="-122"/>
                <a:cs typeface="Alibaba PuHuiTi R" pitchFamily="18" charset="-122"/>
              </a:rPr>
              <a:t>50</a:t>
            </a:r>
            <a:r>
              <a:rPr lang="zh-CN" altLang="en-US" sz="1600" dirty="0">
                <a:latin typeface="Alibaba PuHuiTi R" pitchFamily="18" charset="-122"/>
                <a:ea typeface="Alibaba PuHuiTi R" pitchFamily="18" charset="-122"/>
                <a:cs typeface="Alibaba PuHuiTi R" pitchFamily="18" charset="-122"/>
              </a:rPr>
              <a:t>分</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非逾期的概率是逾期的概率的</a:t>
            </a:r>
            <a:r>
              <a:rPr lang="en-US" altLang="zh-CN" sz="1600" dirty="0">
                <a:latin typeface="Alibaba PuHuiTi R" pitchFamily="18" charset="-122"/>
                <a:ea typeface="Alibaba PuHuiTi R" pitchFamily="18" charset="-122"/>
                <a:cs typeface="Alibaba PuHuiTi R" pitchFamily="18" charset="-122"/>
              </a:rPr>
              <a:t>4</a:t>
            </a:r>
            <a:r>
              <a:rPr lang="zh-CN" altLang="en-US" sz="1600" dirty="0">
                <a:latin typeface="Alibaba PuHuiTi R" pitchFamily="18" charset="-122"/>
                <a:ea typeface="Alibaba PuHuiTi R" pitchFamily="18" charset="-122"/>
                <a:cs typeface="Alibaba PuHuiTi R" pitchFamily="18" charset="-122"/>
              </a:rPr>
              <a:t>倍时，加</a:t>
            </a:r>
            <a:r>
              <a:rPr lang="en-US" altLang="zh-CN" sz="1600" dirty="0">
                <a:latin typeface="Alibaba PuHuiTi R" pitchFamily="18" charset="-122"/>
                <a:ea typeface="Alibaba PuHuiTi R" pitchFamily="18" charset="-122"/>
                <a:cs typeface="Alibaba PuHuiTi R" pitchFamily="18" charset="-122"/>
              </a:rPr>
              <a:t>100</a:t>
            </a:r>
            <a:r>
              <a:rPr lang="zh-CN" altLang="en-US" sz="1600" dirty="0">
                <a:latin typeface="Alibaba PuHuiTi R" pitchFamily="18" charset="-122"/>
                <a:ea typeface="Alibaba PuHuiTi R" pitchFamily="18" charset="-122"/>
                <a:cs typeface="Alibaba PuHuiTi R" pitchFamily="18" charset="-122"/>
              </a:rPr>
              <a:t>分</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非逾期的概率是逾期的概率的</a:t>
            </a:r>
            <a:r>
              <a:rPr lang="en-US" altLang="zh-CN" sz="1600" dirty="0">
                <a:latin typeface="Alibaba PuHuiTi R" pitchFamily="18" charset="-122"/>
                <a:ea typeface="Alibaba PuHuiTi R" pitchFamily="18" charset="-122"/>
                <a:cs typeface="Alibaba PuHuiTi R" pitchFamily="18" charset="-122"/>
              </a:rPr>
              <a:t>8</a:t>
            </a:r>
            <a:r>
              <a:rPr lang="zh-CN" altLang="en-US" sz="1600" dirty="0">
                <a:latin typeface="Alibaba PuHuiTi R" pitchFamily="18" charset="-122"/>
                <a:ea typeface="Alibaba PuHuiTi R" pitchFamily="18" charset="-122"/>
                <a:cs typeface="Alibaba PuHuiTi R" pitchFamily="18" charset="-122"/>
              </a:rPr>
              <a:t>倍时，加</a:t>
            </a:r>
            <a:r>
              <a:rPr lang="en-US" altLang="zh-CN" sz="1600" dirty="0">
                <a:latin typeface="Alibaba PuHuiTi R" pitchFamily="18" charset="-122"/>
                <a:ea typeface="Alibaba PuHuiTi R" pitchFamily="18" charset="-122"/>
                <a:cs typeface="Alibaba PuHuiTi R" pitchFamily="18" charset="-122"/>
              </a:rPr>
              <a:t>150</a:t>
            </a:r>
            <a:r>
              <a:rPr lang="zh-CN" altLang="en-US" sz="1600" dirty="0">
                <a:latin typeface="Alibaba PuHuiTi R" pitchFamily="18" charset="-122"/>
                <a:ea typeface="Alibaba PuHuiTi R" pitchFamily="18" charset="-122"/>
                <a:cs typeface="Alibaba PuHuiTi R" pitchFamily="18" charset="-122"/>
              </a:rPr>
              <a:t>分</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以此类推，就得到了业内标准的评分卡换算公式</a:t>
            </a:r>
          </a:p>
          <a:p>
            <a:pPr marL="285750" indent="-285750">
              <a:buFont typeface="Wingdings" panose="05000000000000000000" pitchFamily="2" charset="2"/>
              <a:buChar char="l"/>
            </a:pPr>
            <a:r>
              <a:rPr lang="en-GB" altLang="zh-CN" dirty="0"/>
              <a:t>score = 650+50 lg</a:t>
            </a:r>
            <a:r>
              <a:rPr lang="en-GB" altLang="zh-CN" baseline="-25000" dirty="0"/>
              <a:t>2</a:t>
            </a:r>
            <a:r>
              <a:rPr lang="en-GB" altLang="zh-CN" dirty="0"/>
              <a:t>(P</a:t>
            </a:r>
            <a:r>
              <a:rPr lang="zh-CN" altLang="en-US" baseline="-25000" dirty="0"/>
              <a:t>正样本</a:t>
            </a:r>
            <a:r>
              <a:rPr lang="en-US" altLang="zh-CN" dirty="0"/>
              <a:t>/ </a:t>
            </a:r>
            <a:r>
              <a:rPr lang="en-GB" altLang="zh-CN" dirty="0"/>
              <a:t>P</a:t>
            </a:r>
            <a:r>
              <a:rPr lang="zh-CN" altLang="en-US" baseline="-25000" dirty="0"/>
              <a:t>负样本</a:t>
            </a:r>
            <a:r>
              <a:rPr lang="en-US" altLang="zh-CN" dirty="0"/>
              <a:t>)</a:t>
            </a:r>
            <a:endParaRPr lang="en-GB"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score</a:t>
            </a:r>
            <a:r>
              <a:rPr lang="zh-CN" altLang="en-US" sz="1600" dirty="0">
                <a:latin typeface="Alibaba PuHuiTi R" pitchFamily="18" charset="-122"/>
                <a:ea typeface="Alibaba PuHuiTi R" pitchFamily="18" charset="-122"/>
                <a:cs typeface="Alibaba PuHuiTi R" pitchFamily="18" charset="-122"/>
              </a:rPr>
              <a:t>是评分卡映射之后的输出，</a:t>
            </a:r>
            <a:r>
              <a:rPr lang="en-GB" altLang="zh-CN" sz="1600" dirty="0"/>
              <a:t> P</a:t>
            </a:r>
            <a:r>
              <a:rPr lang="zh-CN" altLang="en-US" sz="1600" baseline="-25000" dirty="0"/>
              <a:t>正样本</a:t>
            </a:r>
            <a:r>
              <a:rPr lang="zh-CN" altLang="en-US" sz="1600" dirty="0">
                <a:latin typeface="Alibaba PuHuiTi R" pitchFamily="18" charset="-122"/>
                <a:ea typeface="Alibaba PuHuiTi R" pitchFamily="18" charset="-122"/>
                <a:cs typeface="Alibaba PuHuiTi R" pitchFamily="18" charset="-122"/>
              </a:rPr>
              <a:t>是样本非逾期的概率，</a:t>
            </a:r>
            <a:r>
              <a:rPr lang="en-GB" altLang="zh-CN" sz="1600" dirty="0"/>
              <a:t> P</a:t>
            </a:r>
            <a:r>
              <a:rPr lang="zh-CN" altLang="en-US" sz="1600" baseline="-25000" dirty="0"/>
              <a:t>负样本</a:t>
            </a:r>
            <a:r>
              <a:rPr lang="zh-CN" altLang="en-US" sz="1600" dirty="0">
                <a:latin typeface="Alibaba PuHuiTi R" pitchFamily="18" charset="-122"/>
                <a:ea typeface="Alibaba PuHuiTi R" pitchFamily="18" charset="-122"/>
                <a:cs typeface="Alibaba PuHuiTi R" pitchFamily="18" charset="-122"/>
              </a:rPr>
              <a:t>是样本逾期的概率</a:t>
            </a:r>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5" name="文本框 4"/>
          <p:cNvSpPr txBox="1"/>
          <p:nvPr/>
        </p:nvSpPr>
        <p:spPr>
          <a:xfrm>
            <a:off x="860520" y="4379036"/>
            <a:ext cx="10543271" cy="240065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逻辑回归评分卡如何与评分卡公式对应</a:t>
            </a:r>
            <a:r>
              <a:rPr lang="en-US" altLang="zh-CN" sz="1600" dirty="0">
                <a:latin typeface="Alibaba PuHuiTi R" pitchFamily="18" charset="-122"/>
                <a:ea typeface="Alibaba PuHuiTi R" pitchFamily="18" charset="-122"/>
                <a:cs typeface="Alibaba PuHuiTi R" pitchFamily="18" charset="-122"/>
              </a:rPr>
              <a:t>:</a:t>
            </a: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逻辑回归方程为</a:t>
            </a:r>
            <a:r>
              <a:rPr lang="en-US" altLang="zh-CN" sz="1600" dirty="0">
                <a:latin typeface="Alibaba PuHuiTi R" pitchFamily="18" charset="-122"/>
                <a:ea typeface="Alibaba PuHuiTi R" pitchFamily="18" charset="-122"/>
                <a:cs typeface="Alibaba PuHuiTi R" pitchFamily="18" charset="-122"/>
              </a:rPr>
              <a:t>:</a:t>
            </a:r>
            <a:r>
              <a:rPr lang="en-GB" altLang="zh-CN" dirty="0"/>
              <a:t>ln(P</a:t>
            </a:r>
            <a:r>
              <a:rPr lang="zh-CN" altLang="en-US" baseline="-25000" dirty="0"/>
              <a:t>正样本</a:t>
            </a:r>
            <a:r>
              <a:rPr lang="en-US" altLang="zh-CN" dirty="0"/>
              <a:t>/ </a:t>
            </a:r>
            <a:r>
              <a:rPr lang="en-GB" altLang="zh-CN" dirty="0"/>
              <a:t>P</a:t>
            </a:r>
            <a:r>
              <a:rPr lang="zh-CN" altLang="en-US" baseline="-25000" dirty="0"/>
              <a:t>负样本</a:t>
            </a:r>
            <a:r>
              <a:rPr lang="en-US" altLang="zh-CN" dirty="0"/>
              <a:t>) = </a:t>
            </a:r>
            <a:r>
              <a:rPr lang="en-GB" altLang="zh-CN" dirty="0"/>
              <a:t>w</a:t>
            </a:r>
            <a:r>
              <a:rPr lang="en-GB" altLang="zh-CN" baseline="-25000" dirty="0"/>
              <a:t>1</a:t>
            </a:r>
            <a:r>
              <a:rPr lang="en-GB" altLang="zh-CN" dirty="0"/>
              <a:t>x</a:t>
            </a:r>
            <a:r>
              <a:rPr lang="en-GB" altLang="zh-CN" baseline="-25000" dirty="0"/>
              <a:t>1</a:t>
            </a:r>
            <a:r>
              <a:rPr lang="en-GB" altLang="zh-CN" dirty="0"/>
              <a:t>+w</a:t>
            </a:r>
            <a:r>
              <a:rPr lang="en-GB" altLang="zh-CN" baseline="-25000" dirty="0"/>
              <a:t>2</a:t>
            </a:r>
            <a:r>
              <a:rPr lang="en-GB" altLang="zh-CN" dirty="0"/>
              <a:t>x</a:t>
            </a:r>
            <a:r>
              <a:rPr lang="en-GB" altLang="zh-CN" baseline="-25000" dirty="0"/>
              <a:t>2</a:t>
            </a:r>
            <a:r>
              <a:rPr lang="en-GB" altLang="zh-CN" dirty="0"/>
              <a:t>+w</a:t>
            </a:r>
            <a:r>
              <a:rPr lang="en-GB" altLang="zh-CN" baseline="-25000" dirty="0"/>
              <a:t>3</a:t>
            </a:r>
            <a:r>
              <a:rPr lang="en-GB" altLang="zh-CN" dirty="0"/>
              <a:t>x</a:t>
            </a:r>
            <a:r>
              <a:rPr lang="en-GB" altLang="zh-CN" baseline="-25000" dirty="0"/>
              <a:t>3</a:t>
            </a:r>
            <a:r>
              <a:rPr lang="en-GB" altLang="zh-CN" dirty="0"/>
              <a:t>+... ...</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在信用评分模型建模时，逻辑回归的线性回归成分输出结果为</a:t>
            </a:r>
            <a:r>
              <a:rPr lang="en-US" altLang="zh-CN" sz="1600" dirty="0">
                <a:latin typeface="Alibaba PuHuiTi R" pitchFamily="18" charset="-122"/>
                <a:ea typeface="Alibaba PuHuiTi R" pitchFamily="18" charset="-122"/>
                <a:cs typeface="Alibaba PuHuiTi R" pitchFamily="18" charset="-122"/>
              </a:rPr>
              <a:t>ln(P</a:t>
            </a:r>
            <a:r>
              <a:rPr lang="zh-CN" altLang="en-US" sz="1600" baseline="-25000" dirty="0">
                <a:latin typeface="Alibaba PuHuiTi R" pitchFamily="18" charset="-122"/>
                <a:ea typeface="Alibaba PuHuiTi R" pitchFamily="18" charset="-122"/>
                <a:cs typeface="Alibaba PuHuiTi R" pitchFamily="18" charset="-122"/>
              </a:rPr>
              <a:t>正样本</a:t>
            </a:r>
            <a:r>
              <a:rPr lang="en-US" altLang="zh-CN" sz="1600" dirty="0">
                <a:latin typeface="Alibaba PuHuiTi R" pitchFamily="18" charset="-122"/>
                <a:ea typeface="Alibaba PuHuiTi R" pitchFamily="18" charset="-122"/>
                <a:cs typeface="Alibaba PuHuiTi R" pitchFamily="18" charset="-122"/>
              </a:rPr>
              <a:t>/P</a:t>
            </a:r>
            <a:r>
              <a:rPr lang="zh-CN" altLang="en-US" sz="1600" baseline="-25000" dirty="0">
                <a:latin typeface="Alibaba PuHuiTi R" pitchFamily="18" charset="-122"/>
                <a:ea typeface="Alibaba PuHuiTi R" pitchFamily="18" charset="-122"/>
                <a:cs typeface="Alibaba PuHuiTi R" pitchFamily="18" charset="-122"/>
              </a:rPr>
              <a:t>负样本</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​，即对数似然</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dirty="0"/>
              <a:t>由对数换底公式可知</a:t>
            </a:r>
            <a:r>
              <a:rPr lang="en-US" altLang="zh-CN" dirty="0"/>
              <a:t>:</a:t>
            </a:r>
            <a:br>
              <a:rPr lang="en-US" altLang="zh-CN" dirty="0"/>
            </a:br>
            <a:r>
              <a:rPr lang="en-GB" altLang="zh-CN" dirty="0"/>
              <a:t>log</a:t>
            </a:r>
            <a:r>
              <a:rPr lang="en-GB" altLang="zh-CN" baseline="-25000" dirty="0"/>
              <a:t>2</a:t>
            </a:r>
            <a:r>
              <a:rPr lang="en-GB" altLang="zh-CN" dirty="0"/>
              <a:t>(P</a:t>
            </a:r>
            <a:r>
              <a:rPr lang="zh-CN" altLang="en-US" baseline="-25000" dirty="0"/>
              <a:t>正样本</a:t>
            </a:r>
            <a:r>
              <a:rPr lang="en-US" altLang="zh-CN" dirty="0"/>
              <a:t>/ </a:t>
            </a:r>
            <a:r>
              <a:rPr lang="en-GB" altLang="zh-CN" dirty="0"/>
              <a:t>P</a:t>
            </a:r>
            <a:r>
              <a:rPr lang="zh-CN" altLang="en-US" baseline="-25000" dirty="0"/>
              <a:t>负样本</a:t>
            </a:r>
            <a:r>
              <a:rPr lang="en-US" altLang="zh-CN" dirty="0"/>
              <a:t>) = </a:t>
            </a:r>
            <a:r>
              <a:rPr lang="en-GB" altLang="zh-CN" dirty="0"/>
              <a:t>ln(P</a:t>
            </a:r>
            <a:r>
              <a:rPr lang="zh-CN" altLang="en-US" baseline="-25000" dirty="0"/>
              <a:t>正样本</a:t>
            </a:r>
            <a:r>
              <a:rPr lang="en-US" altLang="zh-CN" dirty="0"/>
              <a:t>/ </a:t>
            </a:r>
            <a:r>
              <a:rPr lang="en-GB" altLang="zh-CN" dirty="0"/>
              <a:t>P</a:t>
            </a:r>
            <a:r>
              <a:rPr lang="zh-CN" altLang="en-US" baseline="-25000" dirty="0"/>
              <a:t>负样本</a:t>
            </a:r>
            <a:r>
              <a:rPr lang="en-US" altLang="zh-CN" dirty="0"/>
              <a:t>) /</a:t>
            </a:r>
            <a:r>
              <a:rPr lang="en-GB" altLang="zh-CN" dirty="0"/>
              <a:t>ln2 = w</a:t>
            </a:r>
            <a:r>
              <a:rPr lang="en-GB" altLang="zh-CN" baseline="-25000" dirty="0"/>
              <a:t>1</a:t>
            </a:r>
            <a:r>
              <a:rPr lang="en-GB" altLang="zh-CN" dirty="0"/>
              <a:t>x</a:t>
            </a:r>
            <a:r>
              <a:rPr lang="en-GB" altLang="zh-CN" baseline="-25000" dirty="0"/>
              <a:t>1</a:t>
            </a:r>
            <a:r>
              <a:rPr lang="en-GB" altLang="zh-CN" dirty="0"/>
              <a:t>+w</a:t>
            </a:r>
            <a:r>
              <a:rPr lang="en-GB" altLang="zh-CN" baseline="-25000" dirty="0"/>
              <a:t>2</a:t>
            </a:r>
            <a:r>
              <a:rPr lang="en-GB" altLang="zh-CN" dirty="0"/>
              <a:t>x</a:t>
            </a:r>
            <a:r>
              <a:rPr lang="en-GB" altLang="zh-CN" baseline="-25000" dirty="0"/>
              <a:t>2</a:t>
            </a:r>
            <a:r>
              <a:rPr lang="en-GB" altLang="zh-CN" dirty="0"/>
              <a:t>+w</a:t>
            </a:r>
            <a:r>
              <a:rPr lang="en-GB" altLang="zh-CN" baseline="-25000" dirty="0"/>
              <a:t>3</a:t>
            </a:r>
            <a:r>
              <a:rPr lang="en-GB" altLang="zh-CN" dirty="0"/>
              <a:t>x</a:t>
            </a:r>
            <a:r>
              <a:rPr lang="en-GB" altLang="zh-CN" baseline="-25000" dirty="0"/>
              <a:t>3</a:t>
            </a:r>
            <a:r>
              <a:rPr lang="en-GB" altLang="zh-CN" dirty="0"/>
              <a:t>+... /ln2</a:t>
            </a:r>
          </a:p>
          <a:p>
            <a:pPr lvl="1"/>
            <a:r>
              <a:rPr lang="zh-CN" altLang="en-US" sz="1600" dirty="0">
                <a:latin typeface="Alibaba PuHuiTi R" pitchFamily="18" charset="-122"/>
                <a:ea typeface="Alibaba PuHuiTi R" pitchFamily="18" charset="-122"/>
                <a:cs typeface="Alibaba PuHuiTi R" pitchFamily="18" charset="-122"/>
              </a:rPr>
              <a:t>只需要解出逻辑回归中每个特征的系数，然后将样本的每个特征值加权求和即可得到客户当前的标准化信用评分</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基础分（</a:t>
            </a:r>
            <a:r>
              <a:rPr lang="en-GB" altLang="zh-CN" sz="1600" dirty="0">
                <a:latin typeface="Alibaba PuHuiTi R" pitchFamily="18" charset="-122"/>
                <a:ea typeface="Alibaba PuHuiTi R" pitchFamily="18" charset="-122"/>
                <a:cs typeface="Alibaba PuHuiTi R" pitchFamily="18" charset="-122"/>
              </a:rPr>
              <a:t>Base Score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为</a:t>
            </a:r>
            <a:r>
              <a:rPr lang="en-US" altLang="zh-CN" sz="1600" dirty="0">
                <a:latin typeface="Alibaba PuHuiTi R" pitchFamily="18" charset="-122"/>
                <a:ea typeface="Alibaba PuHuiTi R" pitchFamily="18" charset="-122"/>
                <a:cs typeface="Alibaba PuHuiTi R" pitchFamily="18" charset="-122"/>
              </a:rPr>
              <a:t>650</a:t>
            </a:r>
            <a:r>
              <a:rPr lang="zh-CN" altLang="en-US" sz="1600" dirty="0">
                <a:latin typeface="Alibaba PuHuiTi R" pitchFamily="18" charset="-122"/>
                <a:ea typeface="Alibaba PuHuiTi R" pitchFamily="18" charset="-122"/>
                <a:cs typeface="Alibaba PuHuiTi R" pitchFamily="18" charset="-122"/>
              </a:rPr>
              <a:t>分，步长（</a:t>
            </a:r>
            <a:r>
              <a:rPr lang="en-GB" altLang="zh-CN" sz="1600" dirty="0">
                <a:latin typeface="Alibaba PuHuiTi R" pitchFamily="18" charset="-122"/>
                <a:ea typeface="Alibaba PuHuiTi R" pitchFamily="18" charset="-122"/>
                <a:cs typeface="Alibaba PuHuiTi R" pitchFamily="18" charset="-122"/>
              </a:rPr>
              <a:t>Point of Double Odds</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PDO</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为</a:t>
            </a:r>
            <a:r>
              <a:rPr lang="en-US" altLang="zh-CN" sz="1600" dirty="0">
                <a:latin typeface="Alibaba PuHuiTi R" pitchFamily="18" charset="-122"/>
                <a:ea typeface="Alibaba PuHuiTi R" pitchFamily="18" charset="-122"/>
                <a:cs typeface="Alibaba PuHuiTi R" pitchFamily="18" charset="-122"/>
              </a:rPr>
              <a:t>50</a:t>
            </a:r>
            <a:r>
              <a:rPr lang="zh-CN" altLang="en-US" sz="1600" dirty="0">
                <a:latin typeface="Alibaba PuHuiTi R" pitchFamily="18" charset="-122"/>
                <a:ea typeface="Alibaba PuHuiTi R" pitchFamily="18" charset="-122"/>
                <a:cs typeface="Alibaba PuHuiTi R" pitchFamily="18" charset="-122"/>
              </a:rPr>
              <a:t>分</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这两个值需要根据业务需求进行调整</a:t>
            </a:r>
          </a:p>
          <a:p>
            <a:endParaRPr lang="en-GB"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读取数据</a:t>
            </a:r>
          </a:p>
        </p:txBody>
      </p:sp>
      <p:sp>
        <p:nvSpPr>
          <p:cNvPr id="2" name="矩形 1"/>
          <p:cNvSpPr/>
          <p:nvPr/>
        </p:nvSpPr>
        <p:spPr>
          <a:xfrm>
            <a:off x="1042220" y="1961145"/>
            <a:ext cx="6096000" cy="2246769"/>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sklearn.metrics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roc_auc_score,roc_curve,auc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sklearn.model_selection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metrics</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sklearn.linear_model</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random</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math</a:t>
            </a:r>
          </a:p>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pd.read_csv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Bcard.txt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data.head</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4"/>
          <a:stretch>
            <a:fillRect/>
          </a:stretch>
        </p:blipFill>
        <p:spPr>
          <a:xfrm>
            <a:off x="1042220" y="4458996"/>
            <a:ext cx="9593211" cy="1748924"/>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176202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数据字段说明</a:t>
            </a:r>
            <a:r>
              <a:rPr lang="en-US" altLang="zh-CN" sz="1600" dirty="0">
                <a:latin typeface="Alibaba PuHuiTi R" pitchFamily="18" charset="-122"/>
                <a:ea typeface="Alibaba PuHuiTi R" pitchFamily="18" charset="-122"/>
                <a:cs typeface="Alibaba PuHuiTi R" pitchFamily="18" charset="-122"/>
              </a:rPr>
              <a:t>:</a:t>
            </a:r>
            <a:endParaRPr lang="zh-CN" altLang="en-US"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1189703" y="1863096"/>
            <a:ext cx="9075173" cy="1077218"/>
          </a:xfrm>
          <a:prstGeom prst="rect">
            <a:avLst/>
          </a:prstGeom>
        </p:spPr>
        <p:txBody>
          <a:bodyPr wrap="square">
            <a:spAutoFit/>
          </a:bodyPr>
          <a:lstStyle/>
          <a:p>
            <a:pPr marL="285750"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bad_ind</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为标签</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外部评分数据</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err="1">
                <a:solidFill>
                  <a:srgbClr val="333333"/>
                </a:solidFill>
                <a:latin typeface="Alibaba PuHuiTi R" pitchFamily="18" charset="-122"/>
                <a:ea typeface="Alibaba PuHuiTi R" pitchFamily="18" charset="-122"/>
                <a:cs typeface="Alibaba PuHuiTi R" pitchFamily="18" charset="-122"/>
              </a:rPr>
              <a:t>td_score,jxl_score,mj_score,rh_score,zzc_score,zcx_score</a:t>
            </a:r>
            <a:endParaRPr lang="en-GB" altLang="zh-CN" sz="1600" dirty="0">
              <a:solidFill>
                <a:srgbClr val="333333"/>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内部数据</a:t>
            </a:r>
            <a:r>
              <a:rPr lang="en-US"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person_info</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finance_info</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credit_info</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act_info</a:t>
            </a:r>
            <a:endParaRPr lang="en-GB" altLang="zh-CN" sz="1600" dirty="0">
              <a:solidFill>
                <a:srgbClr val="333333"/>
              </a:solidFill>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obs_month</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申请日期所在月份的最后一天</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数据经过处理</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将日期都处理成当月最后一天</a:t>
            </a:r>
            <a:r>
              <a:rPr lang="en-US" altLang="zh-CN" sz="1600" dirty="0">
                <a:solidFill>
                  <a:srgbClr val="333333"/>
                </a:solidFill>
                <a:latin typeface="Alibaba PuHuiTi R" pitchFamily="18" charset="-122"/>
                <a:ea typeface="Alibaba PuHuiTi R" pitchFamily="18" charset="-122"/>
                <a:cs typeface="Alibaba PuHuiTi R" pitchFamily="18" charset="-122"/>
              </a:rPr>
              <a:t>)</a:t>
            </a:r>
            <a:endParaRPr lang="en-US" altLang="zh-CN"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pic>
        <p:nvPicPr>
          <p:cNvPr id="9" name="图片 8"/>
          <p:cNvPicPr>
            <a:picLocks noChangeAspect="1"/>
          </p:cNvPicPr>
          <p:nvPr/>
        </p:nvPicPr>
        <p:blipFill>
          <a:blip r:embed="rId4"/>
          <a:stretch>
            <a:fillRect/>
          </a:stretch>
        </p:blipFill>
        <p:spPr>
          <a:xfrm>
            <a:off x="1081549" y="3043225"/>
            <a:ext cx="9593211" cy="1748924"/>
          </a:xfrm>
          <a:prstGeom prst="rect">
            <a:avLst/>
          </a:prstGeom>
          <a:ln>
            <a:solidFill>
              <a:schemeClr val="tx1"/>
            </a:solidFill>
          </a:ln>
        </p:spPr>
      </p:pic>
      <p:sp>
        <p:nvSpPr>
          <p:cNvPr id="6" name="矩形 5"/>
          <p:cNvSpPr/>
          <p:nvPr/>
        </p:nvSpPr>
        <p:spPr>
          <a:xfrm>
            <a:off x="950019" y="4895178"/>
            <a:ext cx="4777270"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看一下月份分布</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用最后一个月做为跨时间验证集</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
        <p:nvSpPr>
          <p:cNvPr id="10" name="矩形 9"/>
          <p:cNvSpPr/>
          <p:nvPr/>
        </p:nvSpPr>
        <p:spPr>
          <a:xfrm>
            <a:off x="1081549" y="5333458"/>
            <a:ext cx="2427268" cy="338554"/>
          </a:xfrm>
          <a:prstGeom prst="rect">
            <a:avLst/>
          </a:prstGeom>
          <a:solidFill>
            <a:srgbClr val="FFFFE4"/>
          </a:solidFill>
          <a:ln>
            <a:solidFill>
              <a:schemeClr val="tx1"/>
            </a:solidFill>
          </a:ln>
        </p:spPr>
        <p:txBody>
          <a:bodyPr wrap="none">
            <a:spAutoFit/>
          </a:bodyPr>
          <a:lstStyle/>
          <a:p>
            <a:r>
              <a:rPr lang="en-GB" altLang="zh-CN" sz="1600" dirty="0" err="1">
                <a:solidFill>
                  <a:srgbClr val="000000"/>
                </a:solidFill>
                <a:latin typeface="Alibaba PuHuiTi R" pitchFamily="18" charset="-122"/>
                <a:ea typeface="Alibaba PuHuiTi R" pitchFamily="18" charset="-122"/>
                <a:cs typeface="Alibaba PuHuiTi R" pitchFamily="18" charset="-122"/>
              </a:rPr>
              <a:t>data.</a:t>
            </a:r>
            <a:r>
              <a:rPr lang="en-GB" altLang="zh-CN" sz="1600" dirty="0" err="1">
                <a:solidFill>
                  <a:srgbClr val="000000"/>
                </a:solidFill>
                <a:latin typeface="Alibaba PuHuiTi H" pitchFamily="18" charset="-122"/>
                <a:ea typeface="Alibaba PuHuiTi H" pitchFamily="18" charset="-122"/>
                <a:cs typeface="Alibaba PuHuiTi H" pitchFamily="18" charset="-122"/>
              </a:rPr>
              <a:t>obs</a:t>
            </a:r>
            <a:r>
              <a:rPr lang="en-GB" altLang="zh-CN" sz="1600" dirty="0" err="1">
                <a:solidFill>
                  <a:srgbClr val="000000"/>
                </a:solidFill>
                <a:latin typeface="Alibaba PuHuiTi R" pitchFamily="18" charset="-122"/>
                <a:ea typeface="Alibaba PuHuiTi R" pitchFamily="18" charset="-122"/>
                <a:cs typeface="Alibaba PuHuiTi R" pitchFamily="18" charset="-122"/>
              </a:rPr>
              <a:t>_mth.unique</a:t>
            </a:r>
            <a:r>
              <a:rPr lang="en-GB" altLang="zh-CN" sz="1600" dirty="0">
                <a:solidFill>
                  <a:srgbClr val="000000"/>
                </a:solidFill>
                <a:latin typeface="Alibaba PuHuiTi R" pitchFamily="18" charset="-122"/>
                <a:ea typeface="Alibaba PuHuiTi R" pitchFamily="18" charset="-122"/>
                <a:cs typeface="Alibaba PuHuiTi R" pitchFamily="18" charset="-122"/>
              </a:rPr>
              <a:t>()</a:t>
            </a:r>
            <a:endParaRPr lang="en-GB" altLang="zh-CN" sz="16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11" name="图片 10"/>
          <p:cNvPicPr>
            <a:picLocks noChangeAspect="1"/>
          </p:cNvPicPr>
          <p:nvPr/>
        </p:nvPicPr>
        <p:blipFill>
          <a:blip r:embed="rId5"/>
          <a:stretch>
            <a:fillRect/>
          </a:stretch>
        </p:blipFill>
        <p:spPr>
          <a:xfrm>
            <a:off x="1081549" y="5917919"/>
            <a:ext cx="7607300" cy="6096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3852337"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划分测试数据和验证数据</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时间外样本</a:t>
            </a:r>
            <a:r>
              <a:rPr lang="en-US" altLang="zh-CN" sz="1600" dirty="0">
                <a:latin typeface="Alibaba PuHuiTi R" pitchFamily="18" charset="-122"/>
                <a:ea typeface="Alibaba PuHuiTi R" pitchFamily="18" charset="-122"/>
                <a:cs typeface="Alibaba PuHuiTi R" pitchFamily="18" charset="-122"/>
              </a:rPr>
              <a:t>)</a:t>
            </a:r>
          </a:p>
        </p:txBody>
      </p:sp>
      <p:sp>
        <p:nvSpPr>
          <p:cNvPr id="6" name="矩形 5"/>
          <p:cNvSpPr/>
          <p:nvPr/>
        </p:nvSpPr>
        <p:spPr>
          <a:xfrm>
            <a:off x="890016" y="2653149"/>
            <a:ext cx="2291012"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取出建模用到的特征</a:t>
            </a:r>
          </a:p>
        </p:txBody>
      </p:sp>
      <p:sp>
        <p:nvSpPr>
          <p:cNvPr id="2" name="矩形 1"/>
          <p:cNvSpPr/>
          <p:nvPr/>
        </p:nvSpPr>
        <p:spPr>
          <a:xfrm>
            <a:off x="1081549" y="1930367"/>
            <a:ext cx="6096000" cy="523220"/>
          </a:xfrm>
          <a:prstGeom prst="rect">
            <a:avLst/>
          </a:prstGeom>
          <a:solidFill>
            <a:srgbClr val="FFFFE4"/>
          </a:solidFill>
          <a:ln>
            <a:solidFill>
              <a:schemeClr val="tx1"/>
            </a:solidFill>
          </a:ln>
        </p:spPr>
        <p:txBody>
          <a:bodyPr>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train = data[</a:t>
            </a:r>
            <a:r>
              <a:rPr lang="en-GB" altLang="zh-CN" sz="1400" dirty="0" err="1">
                <a:solidFill>
                  <a:srgbClr val="000000"/>
                </a:solidFill>
                <a:latin typeface="Alibaba PuHuiTi R" pitchFamily="18" charset="-122"/>
                <a:ea typeface="Alibaba PuHuiTi R" pitchFamily="18" charset="-122"/>
                <a:cs typeface="Alibaba PuHuiTi R" pitchFamily="18" charset="-122"/>
              </a:rPr>
              <a:t>data.obs_mth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'2018-11-30'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 = data[</a:t>
            </a:r>
            <a:r>
              <a:rPr lang="en-GB" altLang="zh-CN" sz="1400" dirty="0" err="1">
                <a:solidFill>
                  <a:srgbClr val="000000"/>
                </a:solidFill>
                <a:latin typeface="Alibaba PuHuiTi R" pitchFamily="18" charset="-122"/>
                <a:ea typeface="Alibaba PuHuiTi R" pitchFamily="18" charset="-122"/>
                <a:cs typeface="Alibaba PuHuiTi R" pitchFamily="18" charset="-122"/>
              </a:rPr>
              <a:t>data.obs_mth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'2018-11-30'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().copy()</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12" name="矩形 11"/>
          <p:cNvSpPr/>
          <p:nvPr/>
        </p:nvSpPr>
        <p:spPr>
          <a:xfrm>
            <a:off x="1081548" y="2988641"/>
            <a:ext cx="9350477" cy="523220"/>
          </a:xfrm>
          <a:prstGeom prst="rect">
            <a:avLst/>
          </a:prstGeom>
          <a:solidFill>
            <a:srgbClr val="FFFFE4"/>
          </a:solidFill>
          <a:ln>
            <a:solidFill>
              <a:schemeClr val="tx1"/>
            </a:solidFill>
          </a:ln>
        </p:spPr>
        <p:txBody>
          <a:bodyPr wrap="square">
            <a:spAutoFit/>
          </a:bodyPr>
          <a:lstStyle/>
          <a:p>
            <a:r>
              <a:rPr lang="en-GB" altLang="zh-CN" sz="1400" dirty="0">
                <a:solidFill>
                  <a:srgbClr val="008000"/>
                </a:solidFill>
                <a:latin typeface="Alibaba PuHuiTi R" pitchFamily="18" charset="-122"/>
                <a:ea typeface="Alibaba PuHuiTi R" pitchFamily="18" charset="-122"/>
                <a:cs typeface="Alibaba PuHuiTi R" pitchFamily="18" charset="-122"/>
              </a:rPr>
              <a:t>#info</a:t>
            </a:r>
            <a:r>
              <a:rPr lang="zh-CN" altLang="en-US" sz="1400" dirty="0">
                <a:solidFill>
                  <a:srgbClr val="008000"/>
                </a:solidFill>
                <a:latin typeface="Alibaba PuHuiTi R" pitchFamily="18" charset="-122"/>
                <a:ea typeface="Alibaba PuHuiTi R" pitchFamily="18" charset="-122"/>
                <a:cs typeface="Alibaba PuHuiTi R" pitchFamily="18" charset="-122"/>
              </a:rPr>
              <a:t>结尾的是自己做的无监督系统输出的个人表现，</a:t>
            </a:r>
            <a:r>
              <a:rPr lang="en-GB" altLang="zh-CN" sz="1400" dirty="0">
                <a:solidFill>
                  <a:srgbClr val="008000"/>
                </a:solidFill>
                <a:latin typeface="Alibaba PuHuiTi R" pitchFamily="18" charset="-122"/>
                <a:ea typeface="Alibaba PuHuiTi R" pitchFamily="18" charset="-122"/>
                <a:cs typeface="Alibaba PuHuiTi R" pitchFamily="18" charset="-122"/>
              </a:rPr>
              <a:t>score</a:t>
            </a:r>
            <a:r>
              <a:rPr lang="zh-CN" altLang="en-US" sz="1400" dirty="0">
                <a:solidFill>
                  <a:srgbClr val="008000"/>
                </a:solidFill>
                <a:latin typeface="Alibaba PuHuiTi R" pitchFamily="18" charset="-122"/>
                <a:ea typeface="Alibaba PuHuiTi R" pitchFamily="18" charset="-122"/>
                <a:cs typeface="Alibaba PuHuiTi R" pitchFamily="18" charset="-122"/>
              </a:rPr>
              <a:t>结尾的是收费的外部征信数据</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'person_info'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'finance_info'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'td_score'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'jxl_score'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'mj_score'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'rh_score'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14" name="矩形 13"/>
          <p:cNvSpPr/>
          <p:nvPr/>
        </p:nvSpPr>
        <p:spPr>
          <a:xfrm>
            <a:off x="890016" y="3646403"/>
            <a:ext cx="1281120"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训练模型</a:t>
            </a:r>
          </a:p>
        </p:txBody>
      </p:sp>
      <p:sp>
        <p:nvSpPr>
          <p:cNvPr id="15" name="矩形 14"/>
          <p:cNvSpPr/>
          <p:nvPr/>
        </p:nvSpPr>
        <p:spPr>
          <a:xfrm>
            <a:off x="1081549" y="3984957"/>
            <a:ext cx="6096000" cy="1815882"/>
          </a:xfrm>
          <a:prstGeom prst="rect">
            <a:avLst/>
          </a:prstGeom>
          <a:solidFill>
            <a:srgbClr val="FFFFE4"/>
          </a:solidFill>
          <a:ln>
            <a:solidFill>
              <a:schemeClr val="tx1"/>
            </a:solidFill>
          </a:ln>
        </p:spPr>
        <p:txBody>
          <a:bodyPr>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x = train[</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y = train[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val_x</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lr_model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r>
              <a:rPr lang="en-GB" altLang="zh-CN" sz="1400" dirty="0">
                <a:solidFill>
                  <a:srgbClr val="000000"/>
                </a:solidFill>
                <a:latin typeface="Alibaba PuHuiTi R" pitchFamily="18" charset="-122"/>
                <a:ea typeface="Alibaba PuHuiTi R" pitchFamily="18" charset="-122"/>
                <a:cs typeface="Alibaba PuHuiTi R" pitchFamily="18" charset="-122"/>
              </a:rPr>
              <a:t>(C=</a:t>
            </a:r>
            <a:r>
              <a:rPr lang="en-GB" altLang="zh-CN" sz="1400" dirty="0">
                <a:solidFill>
                  <a:srgbClr val="098658"/>
                </a:solidFill>
                <a:latin typeface="Alibaba PuHuiTi R" pitchFamily="18" charset="-122"/>
                <a:ea typeface="Alibaba PuHuiTi R" pitchFamily="18" charset="-122"/>
                <a:cs typeface="Alibaba PuHuiTi R" pitchFamily="18" charset="-122"/>
              </a:rPr>
              <a:t>0.1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lr_model.fit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10919977" cy="329320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模型评价</a:t>
            </a:r>
            <a:endParaRPr lang="en-GB" altLang="zh-CN" dirty="0"/>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ROC</a:t>
            </a:r>
            <a:r>
              <a:rPr lang="zh-CN" altLang="en-US" sz="1600" dirty="0">
                <a:latin typeface="Alibaba PuHuiTi R" pitchFamily="18" charset="-122"/>
                <a:ea typeface="Alibaba PuHuiTi R" pitchFamily="18" charset="-122"/>
                <a:cs typeface="Alibaba PuHuiTi R" pitchFamily="18" charset="-122"/>
              </a:rPr>
              <a:t>曲线</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描绘的是不同的截断点时，并以</a:t>
            </a:r>
            <a:r>
              <a:rPr lang="en-GB" altLang="zh-CN" sz="1600" dirty="0">
                <a:latin typeface="Alibaba PuHuiTi R" pitchFamily="18" charset="-122"/>
                <a:ea typeface="Alibaba PuHuiTi R" pitchFamily="18" charset="-122"/>
                <a:cs typeface="Alibaba PuHuiTi R" pitchFamily="18" charset="-122"/>
              </a:rPr>
              <a:t>FPR</a:t>
            </a:r>
            <a:r>
              <a:rPr lang="zh-CN" altLang="en-US" sz="1600" dirty="0">
                <a:latin typeface="Alibaba PuHuiTi R" pitchFamily="18" charset="-122"/>
                <a:ea typeface="Alibaba PuHuiTi R" pitchFamily="18" charset="-122"/>
                <a:cs typeface="Alibaba PuHuiTi R" pitchFamily="18" charset="-122"/>
              </a:rPr>
              <a:t>和</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为横纵坐标轴，描述随着截断点的变小，</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随着</a:t>
            </a:r>
            <a:r>
              <a:rPr lang="en-GB" altLang="zh-CN" sz="1600" dirty="0">
                <a:latin typeface="Alibaba PuHuiTi R" pitchFamily="18" charset="-122"/>
                <a:ea typeface="Alibaba PuHuiTi R" pitchFamily="18" charset="-122"/>
                <a:cs typeface="Alibaba PuHuiTi R" pitchFamily="18" charset="-122"/>
              </a:rPr>
              <a:t>FPR</a:t>
            </a:r>
            <a:r>
              <a:rPr lang="zh-CN" altLang="en-US" sz="1600" dirty="0">
                <a:latin typeface="Alibaba PuHuiTi R" pitchFamily="18" charset="-122"/>
                <a:ea typeface="Alibaba PuHuiTi R" pitchFamily="18" charset="-122"/>
                <a:cs typeface="Alibaba PuHuiTi R" pitchFamily="18" charset="-122"/>
              </a:rPr>
              <a:t>的变化</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纵轴：</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正例分对的概率 </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TP/(TP+FN)</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其实就是查全率 召回</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横轴：</a:t>
            </a:r>
            <a:r>
              <a:rPr lang="en-GB" altLang="zh-CN" sz="1600" dirty="0">
                <a:latin typeface="Alibaba PuHuiTi R" pitchFamily="18" charset="-122"/>
                <a:ea typeface="Alibaba PuHuiTi R" pitchFamily="18" charset="-122"/>
                <a:cs typeface="Alibaba PuHuiTi R" pitchFamily="18" charset="-122"/>
              </a:rPr>
              <a:t>FPR=</a:t>
            </a:r>
            <a:r>
              <a:rPr lang="zh-CN" altLang="en-US" sz="1600" dirty="0">
                <a:latin typeface="Alibaba PuHuiTi R" pitchFamily="18" charset="-122"/>
                <a:ea typeface="Alibaba PuHuiTi R" pitchFamily="18" charset="-122"/>
                <a:cs typeface="Alibaba PuHuiTi R" pitchFamily="18" charset="-122"/>
              </a:rPr>
              <a:t>负例分错的概率 </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FP/(FP+TN) </a:t>
            </a:r>
            <a:r>
              <a:rPr lang="zh-CN" altLang="en-US" sz="1600" dirty="0">
                <a:latin typeface="Alibaba PuHuiTi R" pitchFamily="18" charset="-122"/>
                <a:ea typeface="Alibaba PuHuiTi R" pitchFamily="18" charset="-122"/>
                <a:cs typeface="Alibaba PuHuiTi R" pitchFamily="18" charset="-122"/>
              </a:rPr>
              <a:t>原本是</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被预测为</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的样本在所有</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的样本中的概率</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值 </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作图步骤：</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根据学习器的预测结果（注意，是正例的概率值，非</a:t>
            </a:r>
            <a:r>
              <a:rPr lang="en-US" altLang="zh-CN" sz="1600" dirty="0">
                <a:latin typeface="Alibaba PuHuiTi R" pitchFamily="18" charset="-122"/>
                <a:ea typeface="Alibaba PuHuiTi R" pitchFamily="18" charset="-122"/>
                <a:cs typeface="Alibaba PuHuiTi R" pitchFamily="18" charset="-122"/>
              </a:rPr>
              <a:t>0/1</a:t>
            </a:r>
            <a:r>
              <a:rPr lang="zh-CN" altLang="en-US" sz="1600" dirty="0">
                <a:latin typeface="Alibaba PuHuiTi R" pitchFamily="18" charset="-122"/>
                <a:ea typeface="Alibaba PuHuiTi R" pitchFamily="18" charset="-122"/>
                <a:cs typeface="Alibaba PuHuiTi R" pitchFamily="18" charset="-122"/>
              </a:rPr>
              <a:t>变量）对样本进行排序（从大到小）</a:t>
            </a:r>
            <a:r>
              <a:rPr lang="en-US" altLang="zh-CN" sz="1600" dirty="0">
                <a:latin typeface="Alibaba PuHuiTi R" pitchFamily="18" charset="-122"/>
                <a:ea typeface="Alibaba PuHuiTi R" pitchFamily="18" charset="-122"/>
                <a:cs typeface="Alibaba PuHuiTi R" pitchFamily="18" charset="-122"/>
              </a:rPr>
              <a:t>,</a:t>
            </a:r>
            <a:br>
              <a:rPr lang="en-US" altLang="zh-CN" sz="1600" dirty="0">
                <a:latin typeface="Alibaba PuHuiTi R" pitchFamily="18" charset="-122"/>
                <a:ea typeface="Alibaba PuHuiTi R" pitchFamily="18" charset="-122"/>
                <a:cs typeface="Alibaba PuHuiTi R" pitchFamily="18" charset="-122"/>
              </a:rPr>
            </a:br>
            <a:r>
              <a:rPr lang="zh-CN" altLang="en-US" sz="1600" dirty="0">
                <a:latin typeface="Alibaba PuHuiTi R" pitchFamily="18" charset="-122"/>
                <a:ea typeface="Alibaba PuHuiTi R" pitchFamily="18" charset="-122"/>
                <a:cs typeface="Alibaba PuHuiTi R" pitchFamily="18" charset="-122"/>
              </a:rPr>
              <a:t>这就是截断点依次选取的顺序</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按顺序选取截断点，并计算</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和</a:t>
            </a:r>
            <a:r>
              <a:rPr lang="en-GB" altLang="zh-CN" sz="1600" dirty="0">
                <a:latin typeface="Alibaba PuHuiTi R" pitchFamily="18" charset="-122"/>
                <a:ea typeface="Alibaba PuHuiTi R" pitchFamily="18" charset="-122"/>
                <a:cs typeface="Alibaba PuHuiTi R" pitchFamily="18" charset="-122"/>
              </a:rPr>
              <a:t>FPR ---</a:t>
            </a:r>
            <a:r>
              <a:rPr lang="zh-CN" altLang="en-US" sz="1600" dirty="0">
                <a:latin typeface="Alibaba PuHuiTi R" pitchFamily="18" charset="-122"/>
                <a:ea typeface="Alibaba PuHuiTi R" pitchFamily="18" charset="-122"/>
                <a:cs typeface="Alibaba PuHuiTi R" pitchFamily="18" charset="-122"/>
              </a:rPr>
              <a:t>也可以只选取</a:t>
            </a:r>
            <a:r>
              <a:rPr lang="en-GB" altLang="zh-CN" sz="1600" dirty="0">
                <a:latin typeface="Alibaba PuHuiTi R" pitchFamily="18" charset="-122"/>
                <a:ea typeface="Alibaba PuHuiTi R" pitchFamily="18" charset="-122"/>
                <a:cs typeface="Alibaba PuHuiTi R" pitchFamily="18" charset="-122"/>
              </a:rPr>
              <a:t>n</a:t>
            </a:r>
            <a:r>
              <a:rPr lang="zh-CN" altLang="en-US" sz="1600" dirty="0">
                <a:latin typeface="Alibaba PuHuiTi R" pitchFamily="18" charset="-122"/>
                <a:ea typeface="Alibaba PuHuiTi R" pitchFamily="18" charset="-122"/>
                <a:cs typeface="Alibaba PuHuiTi R" pitchFamily="18" charset="-122"/>
              </a:rPr>
              <a:t>个截断点，分别在</a:t>
            </a:r>
            <a:r>
              <a:rPr lang="en-US" altLang="zh-CN" sz="1600" dirty="0">
                <a:latin typeface="Alibaba PuHuiTi R" pitchFamily="18" charset="-122"/>
                <a:ea typeface="Alibaba PuHuiTi R" pitchFamily="18" charset="-122"/>
                <a:cs typeface="Alibaba PuHuiTi R" pitchFamily="18" charset="-122"/>
              </a:rPr>
              <a:t>1/</a:t>
            </a:r>
            <a:r>
              <a:rPr lang="en-GB" altLang="zh-CN" sz="1600" dirty="0">
                <a:latin typeface="Alibaba PuHuiTi R" pitchFamily="18" charset="-122"/>
                <a:ea typeface="Alibaba PuHuiTi R" pitchFamily="18" charset="-122"/>
                <a:cs typeface="Alibaba PuHuiTi R" pitchFamily="18" charset="-122"/>
              </a:rPr>
              <a:t>n</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2/n</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3/n</a:t>
            </a:r>
            <a:r>
              <a:rPr lang="zh-CN" altLang="en-US" sz="1600" dirty="0">
                <a:latin typeface="Alibaba PuHuiTi R" pitchFamily="18" charset="-122"/>
                <a:ea typeface="Alibaba PuHuiTi R" pitchFamily="18" charset="-122"/>
                <a:cs typeface="Alibaba PuHuiTi R" pitchFamily="18" charset="-122"/>
              </a:rPr>
              <a:t>等位置 </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横轴为样本的占比百分比（最大</a:t>
            </a:r>
            <a:r>
              <a:rPr lang="en-US" altLang="zh-CN" sz="1600" dirty="0">
                <a:latin typeface="Alibaba PuHuiTi R" pitchFamily="18" charset="-122"/>
                <a:ea typeface="Alibaba PuHuiTi R" pitchFamily="18" charset="-122"/>
                <a:cs typeface="Alibaba PuHuiTi R" pitchFamily="18" charset="-122"/>
              </a:rPr>
              <a:t>100%</a:t>
            </a:r>
            <a:r>
              <a:rPr lang="zh-CN" altLang="en-US" sz="1600" dirty="0">
                <a:latin typeface="Alibaba PuHuiTi R" pitchFamily="18" charset="-122"/>
                <a:ea typeface="Alibaba PuHuiTi R" pitchFamily="18" charset="-122"/>
                <a:cs typeface="Alibaba PuHuiTi R" pitchFamily="18" charset="-122"/>
              </a:rPr>
              <a:t>），纵轴分别为</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和</a:t>
            </a:r>
            <a:r>
              <a:rPr lang="en-GB" altLang="zh-CN" sz="1600" dirty="0">
                <a:latin typeface="Alibaba PuHuiTi R" pitchFamily="18" charset="-122"/>
                <a:ea typeface="Alibaba PuHuiTi R" pitchFamily="18" charset="-122"/>
                <a:cs typeface="Alibaba PuHuiTi R" pitchFamily="18" charset="-122"/>
              </a:rPr>
              <a:t>FPR</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可以得到</a:t>
            </a: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曲线</a:t>
            </a:r>
            <a:r>
              <a:rPr lang="en-GB" altLang="zh-CN" sz="1600" dirty="0">
                <a:latin typeface="Alibaba PuHuiTi R" pitchFamily="18" charset="-122"/>
                <a:ea typeface="Alibaba PuHuiTi R" pitchFamily="18" charset="-122"/>
                <a:cs typeface="Alibaba PuHuiTi R" pitchFamily="18" charset="-122"/>
              </a:rPr>
              <a:t>max</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TPR-FPR</a:t>
            </a:r>
            <a:r>
              <a:rPr lang="zh-CN" altLang="en-GB" sz="1600" dirty="0">
                <a:latin typeface="Alibaba PuHuiTi R" pitchFamily="18" charset="-122"/>
                <a:ea typeface="Alibaba PuHuiTi R" pitchFamily="18" charset="-122"/>
                <a:cs typeface="Alibaba PuHuiTi R" pitchFamily="18" charset="-122"/>
              </a:rPr>
              <a:t>）</a:t>
            </a:r>
          </a:p>
          <a:p>
            <a:pPr marL="1200150" lvl="2"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ks</a:t>
            </a:r>
            <a:r>
              <a:rPr lang="en-GB" altLang="zh-CN" sz="1600" dirty="0">
                <a:latin typeface="Alibaba PuHuiTi R" pitchFamily="18" charset="-122"/>
                <a:ea typeface="Alibaba PuHuiTi R" pitchFamily="18" charset="-122"/>
                <a:cs typeface="Alibaba PuHuiTi R" pitchFamily="18" charset="-122"/>
              </a:rPr>
              <a:t> = max</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TPR-FPR</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TPR</a:t>
            </a:r>
            <a:r>
              <a:rPr lang="zh-CN" altLang="en-US" sz="1600" dirty="0">
                <a:latin typeface="Alibaba PuHuiTi R" pitchFamily="18" charset="-122"/>
                <a:ea typeface="Alibaba PuHuiTi R" pitchFamily="18" charset="-122"/>
                <a:cs typeface="Alibaba PuHuiTi R" pitchFamily="18" charset="-122"/>
              </a:rPr>
              <a:t>和</a:t>
            </a:r>
            <a:r>
              <a:rPr lang="en-GB" altLang="zh-CN" sz="1600" dirty="0">
                <a:latin typeface="Alibaba PuHuiTi R" pitchFamily="18" charset="-122"/>
                <a:ea typeface="Alibaba PuHuiTi R" pitchFamily="18" charset="-122"/>
                <a:cs typeface="Alibaba PuHuiTi R" pitchFamily="18" charset="-122"/>
              </a:rPr>
              <a:t>FPR</a:t>
            </a:r>
            <a:r>
              <a:rPr lang="zh-CN" altLang="en-US" sz="1600" dirty="0">
                <a:latin typeface="Alibaba PuHuiTi R" pitchFamily="18" charset="-122"/>
                <a:ea typeface="Alibaba PuHuiTi R" pitchFamily="18" charset="-122"/>
                <a:cs typeface="Alibaba PuHuiTi R" pitchFamily="18" charset="-122"/>
              </a:rPr>
              <a:t>曲线分隔最开的位置就是最好的”截断点“，最大间隔距离就是</a:t>
            </a: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值，</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      通常</a:t>
            </a:r>
            <a:r>
              <a:rPr lang="en-US" altLang="zh-CN" sz="1600" dirty="0">
                <a:latin typeface="Alibaba PuHuiTi R" pitchFamily="18" charset="-122"/>
                <a:ea typeface="Alibaba PuHuiTi R" pitchFamily="18" charset="-122"/>
                <a:cs typeface="Alibaba PuHuiTi R" pitchFamily="18" charset="-122"/>
              </a:rPr>
              <a:t>&gt;0.2</a:t>
            </a:r>
            <a:r>
              <a:rPr lang="zh-CN" altLang="en-US" sz="1600" dirty="0">
                <a:latin typeface="Alibaba PuHuiTi R" pitchFamily="18" charset="-122"/>
                <a:ea typeface="Alibaba PuHuiTi R" pitchFamily="18" charset="-122"/>
                <a:cs typeface="Alibaba PuHuiTi R" pitchFamily="18" charset="-122"/>
              </a:rPr>
              <a:t>即可认为模型有比较好偶的预测准确性</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1925527"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绘制</a:t>
            </a:r>
            <a:r>
              <a:rPr lang="en-GB" altLang="zh-CN" sz="1600" dirty="0">
                <a:latin typeface="Alibaba PuHuiTi R" pitchFamily="18" charset="-122"/>
                <a:ea typeface="Alibaba PuHuiTi R" pitchFamily="18" charset="-122"/>
                <a:cs typeface="Alibaba PuHuiTi R" pitchFamily="18" charset="-122"/>
              </a:rPr>
              <a:t>ROC</a:t>
            </a:r>
            <a:r>
              <a:rPr lang="zh-CN" altLang="en-US" sz="1600" dirty="0">
                <a:latin typeface="Alibaba PuHuiTi R" pitchFamily="18" charset="-122"/>
                <a:ea typeface="Alibaba PuHuiTi R" pitchFamily="18" charset="-122"/>
                <a:cs typeface="Alibaba PuHuiTi R" pitchFamily="18" charset="-122"/>
              </a:rPr>
              <a:t>计算</a:t>
            </a:r>
            <a:r>
              <a:rPr lang="en-GB" altLang="zh-CN" sz="1600" dirty="0">
                <a:latin typeface="Alibaba PuHuiTi R" pitchFamily="18" charset="-122"/>
                <a:ea typeface="Alibaba PuHuiTi R" pitchFamily="18" charset="-122"/>
                <a:cs typeface="Alibaba PuHuiTi R" pitchFamily="18" charset="-122"/>
              </a:rPr>
              <a:t>KS</a:t>
            </a: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1075591" y="1863096"/>
            <a:ext cx="6096000" cy="4185761"/>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lr_model.predict_proba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(x)[:,</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取出训练集预测值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fpr_lr_train,tpr_lr_train</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y,y_pred</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a:t>
            </a:r>
            <a:r>
              <a:rPr lang="en-GB" altLang="zh-CN" sz="1400" dirty="0">
                <a:solidFill>
                  <a:srgbClr val="008000"/>
                </a:solidFill>
                <a:latin typeface="Alibaba PuHuiTi R" pitchFamily="18" charset="-122"/>
                <a:ea typeface="Alibaba PuHuiTi R" pitchFamily="18" charset="-122"/>
                <a:cs typeface="Alibaba PuHuiTi R" pitchFamily="18" charset="-122"/>
              </a:rPr>
              <a:t>TPR</a:t>
            </a:r>
            <a:r>
              <a:rPr lang="zh-CN" altLang="en-US" sz="1400" dirty="0">
                <a:solidFill>
                  <a:srgbClr val="008000"/>
                </a:solidFill>
                <a:latin typeface="Alibaba PuHuiTi R" pitchFamily="18" charset="-122"/>
                <a:ea typeface="Alibaba PuHuiTi R" pitchFamily="18" charset="-122"/>
                <a:cs typeface="Alibaba PuHuiTi R" pitchFamily="18" charset="-122"/>
              </a:rPr>
              <a:t>和</a:t>
            </a:r>
            <a:r>
              <a:rPr lang="en-GB" altLang="zh-CN" sz="1400" dirty="0">
                <a:solidFill>
                  <a:srgbClr val="008000"/>
                </a:solidFill>
                <a:latin typeface="Alibaba PuHuiTi R" pitchFamily="18" charset="-122"/>
                <a:ea typeface="Alibaba PuHuiTi R" pitchFamily="18" charset="-122"/>
                <a:cs typeface="Alibaba PuHuiTi R" pitchFamily="18" charset="-122"/>
              </a:rPr>
              <a:t>FPR</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fpr_lr_train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tpr_lr_train</a:t>
            </a:r>
            <a:r>
              <a:rPr lang="en-GB" altLang="zh-CN" sz="1400" dirty="0">
                <a:solidFill>
                  <a:srgbClr val="000000"/>
                </a:solidFill>
                <a:latin typeface="Alibaba PuHuiTi R" pitchFamily="18" charset="-122"/>
                <a:ea typeface="Alibaba PuHuiTi R" pitchFamily="18" charset="-122"/>
                <a:cs typeface="Alibaba PuHuiTi R" pitchFamily="18" charset="-122"/>
              </a:rPr>
              <a:t>).max()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计算训练集</a:t>
            </a:r>
            <a:r>
              <a:rPr lang="en-GB" altLang="zh-CN" sz="1400" dirty="0">
                <a:solidFill>
                  <a:srgbClr val="008000"/>
                </a:solidFill>
                <a:latin typeface="Alibaba PuHuiTi R" pitchFamily="18" charset="-122"/>
                <a:ea typeface="Alibaba PuHuiTi R" pitchFamily="18" charset="-122"/>
                <a:cs typeface="Alibaba PuHuiTi R" pitchFamily="18" charset="-122"/>
              </a:rPr>
              <a:t>KS</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lr_model.predict_proba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计算验证集预测值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fpr_lr,tpr_lr</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val_y,y_pred</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计算验证集预测值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tpr_lr</a:t>
            </a:r>
            <a:r>
              <a:rPr lang="en-GB" altLang="zh-CN" sz="1400" dirty="0">
                <a:solidFill>
                  <a:srgbClr val="000000"/>
                </a:solidFill>
                <a:latin typeface="Alibaba PuHuiTi R" pitchFamily="18" charset="-122"/>
                <a:ea typeface="Alibaba PuHuiTi R" pitchFamily="18" charset="-122"/>
                <a:cs typeface="Alibaba PuHuiTi R" pitchFamily="18" charset="-122"/>
              </a:rPr>
              <a:t>).max()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计算验证集</a:t>
            </a:r>
            <a:r>
              <a:rPr lang="en-GB" altLang="zh-CN" sz="1400" dirty="0">
                <a:solidFill>
                  <a:srgbClr val="008000"/>
                </a:solidFill>
                <a:latin typeface="Alibaba PuHuiTi R" pitchFamily="18" charset="-122"/>
                <a:ea typeface="Alibaba PuHuiTi R" pitchFamily="18" charset="-122"/>
                <a:cs typeface="Alibaba PuHuiTi R" pitchFamily="18" charset="-122"/>
              </a:rPr>
              <a:t>KS</a:t>
            </a:r>
            <a:r>
              <a:rPr lang="zh-CN" altLang="en-US" sz="1400" dirty="0">
                <a:solidFill>
                  <a:srgbClr val="008000"/>
                </a:solidFill>
                <a:latin typeface="Alibaba PuHuiTi R" pitchFamily="18" charset="-122"/>
                <a:ea typeface="Alibaba PuHuiTi R" pitchFamily="18" charset="-122"/>
                <a:cs typeface="Alibaba PuHuiTi R" pitchFamily="18" charset="-122"/>
              </a:rPr>
              <a:t>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matplotlib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plt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fpr_lr_train,tpr_lr_train,label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'train LR'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绘制训练集</a:t>
            </a:r>
            <a:r>
              <a:rPr lang="en-GB" altLang="zh-CN" sz="1400" dirty="0">
                <a:solidFill>
                  <a:srgbClr val="008000"/>
                </a:solidFill>
                <a:latin typeface="Alibaba PuHuiTi R" pitchFamily="18" charset="-122"/>
                <a:ea typeface="Alibaba PuHuiTi R" pitchFamily="18" charset="-122"/>
                <a:cs typeface="Alibaba PuHuiTi R" pitchFamily="18" charset="-122"/>
              </a:rPr>
              <a:t>ROC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fpr_lr,tpr_lr,label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evl</a:t>
            </a:r>
            <a:r>
              <a:rPr lang="en-GB" altLang="zh-CN" sz="1400" dirty="0">
                <a:solidFill>
                  <a:srgbClr val="A31515"/>
                </a:solidFill>
                <a:latin typeface="Alibaba PuHuiTi R" pitchFamily="18" charset="-122"/>
                <a:ea typeface="Alibaba PuHuiTi R" pitchFamily="18" charset="-122"/>
                <a:cs typeface="Alibaba PuHuiTi R" pitchFamily="18" charset="-122"/>
              </a:rPr>
              <a:t> LR'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绘制验证集</a:t>
            </a:r>
            <a:r>
              <a:rPr lang="en-GB" altLang="zh-CN" sz="1400" dirty="0">
                <a:solidFill>
                  <a:srgbClr val="008000"/>
                </a:solidFill>
                <a:latin typeface="Alibaba PuHuiTi R" pitchFamily="18" charset="-122"/>
                <a:ea typeface="Alibaba PuHuiTi R" pitchFamily="18" charset="-122"/>
                <a:cs typeface="Alibaba PuHuiTi R" pitchFamily="18" charset="-122"/>
              </a:rPr>
              <a:t>ROC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'k--'</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plt.xlabel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'False positive rate'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plt.ylabel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'True positive rate'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plt.title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'ROC Curve'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plt.legend</a:t>
            </a:r>
            <a:r>
              <a:rPr lang="en-GB" altLang="zh-CN" sz="1400" dirty="0">
                <a:solidFill>
                  <a:srgbClr val="000000"/>
                </a:solidFill>
                <a:latin typeface="Alibaba PuHuiTi R" pitchFamily="18" charset="-122"/>
                <a:ea typeface="Alibaba PuHuiTi R" pitchFamily="18" charset="-122"/>
                <a:cs typeface="Alibaba PuHuiTi R" pitchFamily="18" charset="-122"/>
              </a:rPr>
              <a:t>(loc = </a:t>
            </a:r>
            <a:r>
              <a:rPr lang="en-GB" altLang="zh-CN" sz="1400" dirty="0">
                <a:solidFill>
                  <a:srgbClr val="A31515"/>
                </a:solidFill>
                <a:latin typeface="Alibaba PuHuiTi R" pitchFamily="18" charset="-122"/>
                <a:ea typeface="Alibaba PuHuiTi R" pitchFamily="18" charset="-122"/>
                <a:cs typeface="Alibaba PuHuiTi R" pitchFamily="18" charset="-122"/>
              </a:rPr>
              <a:t>'best'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plt.show</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4"/>
          <a:stretch>
            <a:fillRect/>
          </a:stretch>
        </p:blipFill>
        <p:spPr>
          <a:xfrm>
            <a:off x="7726126" y="1863096"/>
            <a:ext cx="3980918" cy="2825168"/>
          </a:xfrm>
          <a:prstGeom prst="rect">
            <a:avLst/>
          </a:prstGeom>
          <a:ln>
            <a:solidFill>
              <a:schemeClr val="tx1"/>
            </a:solidFill>
          </a:ln>
        </p:spPr>
      </p:pic>
      <p:sp>
        <p:nvSpPr>
          <p:cNvPr id="6" name="矩形 5"/>
          <p:cNvSpPr/>
          <p:nvPr/>
        </p:nvSpPr>
        <p:spPr>
          <a:xfrm>
            <a:off x="7726126" y="4770923"/>
            <a:ext cx="6096000" cy="584775"/>
          </a:xfrm>
          <a:prstGeom prst="rect">
            <a:avLst/>
          </a:prstGeom>
        </p:spPr>
        <p:txBody>
          <a:bodyPr>
            <a:spAutoFit/>
          </a:bodyPr>
          <a:lstStyle/>
          <a:p>
            <a:r>
              <a:rPr lang="zh-CN" altLang="en-US" sz="1600" dirty="0">
                <a:latin typeface="Alibaba PuHuiTi R" pitchFamily="18" charset="-122"/>
                <a:ea typeface="Alibaba PuHuiTi R" pitchFamily="18" charset="-122"/>
                <a:cs typeface="Alibaba PuHuiTi R" pitchFamily="18" charset="-122"/>
              </a:rPr>
              <a:t>train_ks :  0.4151676259891534</a:t>
            </a:r>
          </a:p>
          <a:p>
            <a:r>
              <a:rPr lang="zh-CN" altLang="en-US" sz="1600" dirty="0">
                <a:latin typeface="Alibaba PuHuiTi R" pitchFamily="18" charset="-122"/>
                <a:ea typeface="Alibaba PuHuiTi R" pitchFamily="18" charset="-122"/>
                <a:cs typeface="Alibaba PuHuiTi R" pitchFamily="18" charset="-122"/>
              </a:rPr>
              <a:t>val_ks :  0.3856283523530577</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2977097"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进行特征筛选</a:t>
            </a: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9" name="矩形 8"/>
          <p:cNvSpPr/>
          <p:nvPr/>
        </p:nvSpPr>
        <p:spPr>
          <a:xfrm>
            <a:off x="983226" y="1930367"/>
            <a:ext cx="10835148" cy="3323987"/>
          </a:xfrm>
          <a:prstGeom prst="rect">
            <a:avLst/>
          </a:prstGeom>
          <a:solidFill>
            <a:srgbClr val="FFFFE4"/>
          </a:solidFill>
          <a:ln>
            <a:solidFill>
              <a:schemeClr val="tx1"/>
            </a:solidFill>
          </a:ln>
        </p:spPr>
        <p:txBody>
          <a:bodyPr wrap="square">
            <a:spAutoFit/>
          </a:bodyPr>
          <a:lstStyle/>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en-GB" altLang="zh-CN" sz="1400" dirty="0" err="1">
                <a:solidFill>
                  <a:srgbClr val="008000"/>
                </a:solidFill>
                <a:latin typeface="Alibaba PuHuiTi R" pitchFamily="18" charset="-122"/>
                <a:ea typeface="Alibaba PuHuiTi R" pitchFamily="18" charset="-122"/>
                <a:cs typeface="Alibaba PuHuiTi R" pitchFamily="18" charset="-122"/>
              </a:rPr>
              <a:t>lightgbm</a:t>
            </a:r>
            <a:r>
              <a:rPr lang="zh-CN" altLang="en-US" sz="1400" dirty="0">
                <a:solidFill>
                  <a:srgbClr val="008000"/>
                </a:solidFill>
                <a:latin typeface="Alibaba PuHuiTi R" pitchFamily="18" charset="-122"/>
                <a:ea typeface="Alibaba PuHuiTi R" pitchFamily="18" charset="-122"/>
                <a:cs typeface="Alibaba PuHuiTi R" pitchFamily="18" charset="-122"/>
              </a:rPr>
              <a:t>版本 </a:t>
            </a:r>
            <a:r>
              <a:rPr lang="en-US" altLang="zh-CN" sz="1400" dirty="0">
                <a:solidFill>
                  <a:srgbClr val="008000"/>
                </a:solidFill>
                <a:latin typeface="Alibaba PuHuiTi R" pitchFamily="18" charset="-122"/>
                <a:ea typeface="Alibaba PuHuiTi R" pitchFamily="18" charset="-122"/>
                <a:cs typeface="Alibaba PuHuiTi R" pitchFamily="18" charset="-122"/>
              </a:rPr>
              <a:t>3.0.0</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lightgbm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lgb</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sklearn.model_selection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train_x,test_x,train_y,test_y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x,y,random_state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,test_size=</a:t>
            </a:r>
            <a:r>
              <a:rPr lang="en-GB" altLang="zh-CN" sz="1400" dirty="0">
                <a:solidFill>
                  <a:srgbClr val="098658"/>
                </a:solidFill>
                <a:latin typeface="Alibaba PuHuiTi R" pitchFamily="18" charset="-122"/>
                <a:ea typeface="Alibaba PuHuiTi R" pitchFamily="18" charset="-122"/>
                <a:cs typeface="Alibaba PuHuiTi R" pitchFamily="18" charset="-122"/>
              </a:rPr>
              <a:t>0.2</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lgb_test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train_x,train_y,test_x,test_y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lgb.LGBMClassifier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boosting_type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gbdt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,objective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binary’</a:t>
            </a:r>
            <a:r>
              <a:rPr lang="en-GB" altLang="zh-CN" sz="1400" dirty="0" err="1">
                <a:solidFill>
                  <a:srgbClr val="000000"/>
                </a:solidFill>
                <a:latin typeface="Alibaba PuHuiTi R" pitchFamily="18" charset="-122"/>
                <a:ea typeface="Alibaba PuHuiTi R" pitchFamily="18" charset="-122"/>
                <a:cs typeface="Alibaba PuHuiTi R" pitchFamily="18" charset="-122"/>
              </a:rPr>
              <a:t>,metric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learning_rate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0.1</a:t>
            </a:r>
            <a:r>
              <a:rPr lang="en-GB" altLang="zh-CN" sz="1400" dirty="0">
                <a:solidFill>
                  <a:srgbClr val="000000"/>
                </a:solidFill>
                <a:latin typeface="Alibaba PuHuiTi R" pitchFamily="18" charset="-122"/>
                <a:ea typeface="Alibaba PuHuiTi R" pitchFamily="18" charset="-122"/>
                <a:cs typeface="Alibaba PuHuiTi R" pitchFamily="18" charset="-122"/>
              </a:rPr>
              <a:t>,n_estimators = </a:t>
            </a:r>
            <a:r>
              <a:rPr lang="en-GB" altLang="zh-CN" sz="1400" dirty="0">
                <a:solidFill>
                  <a:srgbClr val="098658"/>
                </a:solidFill>
                <a:latin typeface="Alibaba PuHuiTi R" pitchFamily="18" charset="-122"/>
                <a:ea typeface="Alibaba PuHuiTi R" pitchFamily="18" charset="-122"/>
                <a:cs typeface="Alibaba PuHuiTi R" pitchFamily="18" charset="-122"/>
              </a:rPr>
              <a:t>24</a:t>
            </a:r>
            <a:r>
              <a:rPr lang="en-GB" altLang="zh-CN" sz="1400" dirty="0">
                <a:solidFill>
                  <a:srgbClr val="000000"/>
                </a:solidFill>
                <a:latin typeface="Alibaba PuHuiTi R" pitchFamily="18" charset="-122"/>
                <a:ea typeface="Alibaba PuHuiTi R" pitchFamily="18" charset="-122"/>
                <a:cs typeface="Alibaba PuHuiTi R" pitchFamily="18" charset="-122"/>
              </a:rPr>
              <a:t>,max_depth = </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,num_leaves = </a:t>
            </a:r>
            <a:r>
              <a:rPr lang="en-GB" altLang="zh-CN" sz="1400" dirty="0">
                <a:solidFill>
                  <a:srgbClr val="098658"/>
                </a:solidFill>
                <a:latin typeface="Alibaba PuHuiTi R" pitchFamily="18" charset="-122"/>
                <a:ea typeface="Alibaba PuHuiTi R" pitchFamily="18" charset="-122"/>
                <a:cs typeface="Alibaba PuHuiTi R" pitchFamily="18" charset="-122"/>
              </a:rPr>
              <a:t>20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max_bin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45</a:t>
            </a:r>
            <a:r>
              <a:rPr lang="en-GB" altLang="zh-CN" sz="1400" dirty="0">
                <a:solidFill>
                  <a:srgbClr val="000000"/>
                </a:solidFill>
                <a:latin typeface="Alibaba PuHuiTi R" pitchFamily="18" charset="-122"/>
                <a:ea typeface="Alibaba PuHuiTi R" pitchFamily="18" charset="-122"/>
                <a:cs typeface="Alibaba PuHuiTi R" pitchFamily="18" charset="-122"/>
              </a:rPr>
              <a:t>,min_data_in_leaf = </a:t>
            </a:r>
            <a:r>
              <a:rPr lang="en-GB" altLang="zh-CN" sz="1400" dirty="0">
                <a:solidFill>
                  <a:srgbClr val="098658"/>
                </a:solidFill>
                <a:latin typeface="Alibaba PuHuiTi R" pitchFamily="18" charset="-122"/>
                <a:ea typeface="Alibaba PuHuiTi R" pitchFamily="18" charset="-122"/>
                <a:cs typeface="Alibaba PuHuiTi R" pitchFamily="18" charset="-122"/>
              </a:rPr>
              <a:t>6</a:t>
            </a:r>
            <a:r>
              <a:rPr lang="en-GB" altLang="zh-CN" sz="1400" dirty="0">
                <a:solidFill>
                  <a:srgbClr val="000000"/>
                </a:solidFill>
                <a:latin typeface="Alibaba PuHuiTi R" pitchFamily="18" charset="-122"/>
                <a:ea typeface="Alibaba PuHuiTi R" pitchFamily="18" charset="-122"/>
                <a:cs typeface="Alibaba PuHuiTi R" pitchFamily="18" charset="-122"/>
              </a:rPr>
              <a:t>,bagging_fraction = </a:t>
            </a:r>
            <a:r>
              <a:rPr lang="en-GB" altLang="zh-CN" sz="1400" dirty="0">
                <a:solidFill>
                  <a:srgbClr val="098658"/>
                </a:solidFill>
                <a:latin typeface="Alibaba PuHuiTi R" pitchFamily="18" charset="-122"/>
                <a:ea typeface="Alibaba PuHuiTi R" pitchFamily="18" charset="-122"/>
                <a:cs typeface="Alibaba PuHuiTi R" pitchFamily="18" charset="-122"/>
              </a:rPr>
              <a:t>0.6</a:t>
            </a:r>
            <a:r>
              <a:rPr lang="en-GB" altLang="zh-CN" sz="1400" dirty="0">
                <a:solidFill>
                  <a:srgbClr val="000000"/>
                </a:solidFill>
                <a:latin typeface="Alibaba PuHuiTi R" pitchFamily="18" charset="-122"/>
                <a:ea typeface="Alibaba PuHuiTi R" pitchFamily="18" charset="-122"/>
                <a:cs typeface="Alibaba PuHuiTi R" pitchFamily="18" charset="-122"/>
              </a:rPr>
              <a:t>,bagging_freq = </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feature_fraction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0.8</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clf.fit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train_x,train_y,eval_set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train_x,train_y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test_x,test_y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eval_metric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clf,clf.best_score</a:t>
            </a:r>
            <a:r>
              <a:rPr lang="en-GB" altLang="zh-CN" sz="1400" dirty="0">
                <a:solidFill>
                  <a:srgbClr val="000000"/>
                </a:solidFill>
                <a:latin typeface="Alibaba PuHuiTi R" pitchFamily="18" charset="-122"/>
                <a:ea typeface="Alibaba PuHuiTi R" pitchFamily="18" charset="-122"/>
                <a:cs typeface="Alibaba PuHuiTi R" pitchFamily="18" charset="-122"/>
              </a:rPr>
              <a:t>_[</a:t>
            </a:r>
            <a:r>
              <a:rPr lang="en-GB" altLang="zh-CN" sz="1400" dirty="0">
                <a:solidFill>
                  <a:srgbClr val="A31515"/>
                </a:solidFill>
                <a:latin typeface="Alibaba PuHuiTi R" pitchFamily="18" charset="-122"/>
                <a:ea typeface="Alibaba PuHuiTi R" pitchFamily="18" charset="-122"/>
                <a:cs typeface="Alibaba PuHuiTi R" pitchFamily="18" charset="-122"/>
              </a:rPr>
              <a:t>'valid_1'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lgb_model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lgb_auc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lgb_test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train_x,train_y,test_x,test_y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feature_importance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'name'</a:t>
            </a:r>
            <a:r>
              <a:rPr lang="en-GB" altLang="zh-CN" sz="1400" dirty="0">
                <a:solidFill>
                  <a:srgbClr val="000000"/>
                </a:solidFill>
                <a:latin typeface="Alibaba PuHuiTi R" pitchFamily="18" charset="-122"/>
                <a:ea typeface="Alibaba PuHuiTi R" pitchFamily="18" charset="-122"/>
                <a:cs typeface="Alibaba PuHuiTi R" pitchFamily="18" charset="-122"/>
              </a:rPr>
              <a:t>:lgb_model.booster_.</a:t>
            </a:r>
            <a:r>
              <a:rPr lang="en-GB" altLang="zh-CN" sz="1400" dirty="0" err="1">
                <a:solidFill>
                  <a:srgbClr val="000000"/>
                </a:solidFill>
                <a:latin typeface="Alibaba PuHuiTi R" pitchFamily="18" charset="-122"/>
                <a:ea typeface="Alibaba PuHuiTi R" pitchFamily="18" charset="-122"/>
                <a:cs typeface="Alibaba PuHuiTi R" pitchFamily="18" charset="-122"/>
              </a:rPr>
              <a:t>feature_name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A31515"/>
                </a:solidFill>
                <a:latin typeface="Alibaba PuHuiTi R" pitchFamily="18" charset="-122"/>
                <a:ea typeface="Alibaba PuHuiTi R" pitchFamily="18" charset="-122"/>
                <a:cs typeface="Alibaba PuHuiTi R" pitchFamily="18" charset="-122"/>
              </a:rPr>
              <a:t>		'importance'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lgb_model.feature_importances</a:t>
            </a:r>
            <a:r>
              <a:rPr lang="en-GB" altLang="zh-CN" sz="1400" dirty="0">
                <a:solidFill>
                  <a:srgbClr val="000000"/>
                </a:solidFill>
                <a:latin typeface="Alibaba PuHuiTi R" pitchFamily="18" charset="-122"/>
                <a:ea typeface="Alibaba PuHuiTi R" pitchFamily="18" charset="-122"/>
                <a:cs typeface="Alibaba PuHuiTi R" pitchFamily="18" charset="-122"/>
              </a:rPr>
              <a:t>_}).</a:t>
            </a:r>
            <a:r>
              <a:rPr lang="en-GB" altLang="zh-CN" sz="1400" dirty="0" err="1">
                <a:solidFill>
                  <a:srgbClr val="000000"/>
                </a:solidFill>
                <a:latin typeface="Alibaba PuHuiTi R" pitchFamily="18" charset="-122"/>
                <a:ea typeface="Alibaba PuHuiTi R" pitchFamily="18" charset="-122"/>
                <a:cs typeface="Alibaba PuHuiTi R" pitchFamily="18" charset="-122"/>
              </a:rPr>
              <a:t>sort_values</a:t>
            </a:r>
            <a:r>
              <a:rPr lang="en-GB" altLang="zh-CN" sz="1400" dirty="0">
                <a:solidFill>
                  <a:srgbClr val="000000"/>
                </a:solidFill>
                <a:latin typeface="Alibaba PuHuiTi R" pitchFamily="18" charset="-122"/>
                <a:ea typeface="Alibaba PuHuiTi R" pitchFamily="18" charset="-122"/>
                <a:cs typeface="Alibaba PuHuiTi R" pitchFamily="18" charset="-122"/>
              </a:rPr>
              <a:t>(by=[</a:t>
            </a:r>
            <a:r>
              <a:rPr lang="en-GB" altLang="zh-CN" sz="1400" dirty="0">
                <a:solidFill>
                  <a:srgbClr val="A31515"/>
                </a:solidFill>
                <a:latin typeface="Alibaba PuHuiTi R" pitchFamily="18" charset="-122"/>
                <a:ea typeface="Alibaba PuHuiTi R" pitchFamily="18" charset="-122"/>
                <a:cs typeface="Alibaba PuHuiTi R" pitchFamily="18" charset="-122"/>
              </a:rPr>
              <a:t>'importance'</a:t>
            </a:r>
            <a:r>
              <a:rPr lang="en-GB" altLang="zh-CN" sz="1400" dirty="0">
                <a:solidFill>
                  <a:srgbClr val="000000"/>
                </a:solidFill>
                <a:latin typeface="Alibaba PuHuiTi R" pitchFamily="18" charset="-122"/>
                <a:ea typeface="Alibaba PuHuiTi R" pitchFamily="18" charset="-122"/>
                <a:cs typeface="Alibaba PuHuiTi R" pitchFamily="18" charset="-122"/>
              </a:rPr>
              <a:t>],ascending=</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金融风控相关业务介绍</a:t>
            </a:r>
            <a:endParaRPr lang="en-US" altLang="zh-CN" dirty="0"/>
          </a:p>
          <a:p>
            <a:r>
              <a:rPr lang="zh-CN" altLang="en-US" dirty="0"/>
              <a:t> 风控业务报表</a:t>
            </a:r>
            <a:endParaRPr lang="en-US" altLang="zh-CN" dirty="0"/>
          </a:p>
          <a:p>
            <a:r>
              <a:rPr lang="zh-CN" altLang="en-US" dirty="0"/>
              <a:t> 风控建模概述</a:t>
            </a:r>
          </a:p>
          <a:p>
            <a:r>
              <a:rPr lang="zh-CN" altLang="en-US" dirty="0"/>
              <a:t>金融风控特征工程</a:t>
            </a:r>
            <a:r>
              <a:rPr lang="en-US" altLang="zh-CN" dirty="0"/>
              <a:t>_</a:t>
            </a:r>
            <a:r>
              <a:rPr lang="zh-CN" altLang="en-US" dirty="0"/>
              <a:t>特征构造</a:t>
            </a:r>
          </a:p>
          <a:p>
            <a:r>
              <a:rPr lang="zh-CN" altLang="en-US" dirty="0"/>
              <a:t>金融风控特征工程</a:t>
            </a:r>
            <a:r>
              <a:rPr lang="en-US" altLang="zh-CN" dirty="0"/>
              <a:t>_</a:t>
            </a:r>
            <a:r>
              <a:rPr lang="zh-CN" altLang="en-US" dirty="0"/>
              <a:t>特征评估与筛选</a:t>
            </a:r>
          </a:p>
          <a:p>
            <a:r>
              <a:rPr lang="zh-CN" altLang="en-US" dirty="0">
                <a:solidFill>
                  <a:srgbClr val="AD2B26"/>
                </a:solidFill>
              </a:rPr>
              <a:t>机器学习评分卡</a:t>
            </a:r>
          </a:p>
          <a:p>
            <a:r>
              <a:rPr lang="zh-CN" altLang="en-US" dirty="0"/>
              <a:t>不均衡学习和异常检测</a:t>
            </a:r>
            <a:endParaRPr lang="en-US" altLang="zh-CN" dirty="0"/>
          </a:p>
          <a:p>
            <a:r>
              <a:rPr lang="zh-CN" altLang="en-US" dirty="0"/>
              <a:t>模型可解释性</a:t>
            </a:r>
            <a:endParaRPr lang="en-US" altLang="zh-CN" dirty="0"/>
          </a:p>
          <a:p>
            <a:r>
              <a:rPr lang="zh-CN" altLang="en-US" dirty="0"/>
              <a:t>拒绝推断</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3215047" cy="86177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进行特征筛选</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打印</a:t>
            </a:r>
            <a:r>
              <a:rPr lang="en-GB" altLang="zh-CN" dirty="0" err="1"/>
              <a:t>feature_importance</a:t>
            </a:r>
            <a:endParaRPr lang="en-GB" altLang="zh-CN" dirty="0"/>
          </a:p>
          <a:p>
            <a:pPr lvl="1"/>
            <a:endParaRPr lang="zh-CN" altLang="en-US"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2" name="图片 1"/>
          <p:cNvPicPr>
            <a:picLocks noChangeAspect="1"/>
          </p:cNvPicPr>
          <p:nvPr/>
        </p:nvPicPr>
        <p:blipFill>
          <a:blip r:embed="rId4"/>
          <a:stretch>
            <a:fillRect/>
          </a:stretch>
        </p:blipFill>
        <p:spPr>
          <a:xfrm>
            <a:off x="1412977" y="2293813"/>
            <a:ext cx="2463800" cy="37211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6333785"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进行特征筛选后，模型调优</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去掉几个特征</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重新建模</a:t>
            </a: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1075591" y="1932528"/>
            <a:ext cx="6096000" cy="4832092"/>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'person_info'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'finance_info'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x = train[</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y = train[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val_x</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lr_model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r>
              <a:rPr lang="en-GB" altLang="zh-CN" sz="1400" dirty="0">
                <a:solidFill>
                  <a:srgbClr val="000000"/>
                </a:solidFill>
                <a:latin typeface="Alibaba PuHuiTi R" pitchFamily="18" charset="-122"/>
                <a:ea typeface="Alibaba PuHuiTi R" pitchFamily="18" charset="-122"/>
                <a:cs typeface="Alibaba PuHuiTi R" pitchFamily="18" charset="-122"/>
              </a:rPr>
              <a:t>(C=</a:t>
            </a:r>
            <a:r>
              <a:rPr lang="en-GB" altLang="zh-CN" sz="1400" dirty="0">
                <a:solidFill>
                  <a:srgbClr val="098658"/>
                </a:solidFill>
                <a:latin typeface="Alibaba PuHuiTi R" pitchFamily="18" charset="-122"/>
                <a:ea typeface="Alibaba PuHuiTi R" pitchFamily="18" charset="-122"/>
                <a:cs typeface="Alibaba PuHuiTi R" pitchFamily="18" charset="-122"/>
              </a:rPr>
              <a:t>0.1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lr_model.fit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lr_model.predict_proba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(x)[:,</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fpr_lr_train,tpr_lr_train</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y,y_pred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fpr_lr_train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tpr_lr_train</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lr_model.predict_proba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fpr_lr,tpr_lr</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val_y,y_pred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tpr_lr</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matplotlib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plt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fpr_lr_train,tpr_lr_train,label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'train LR'</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fpr_lr,tpr_lr,label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evl</a:t>
            </a:r>
            <a:r>
              <a:rPr lang="en-GB" altLang="zh-CN" sz="1400" dirty="0">
                <a:solidFill>
                  <a:srgbClr val="A31515"/>
                </a:solidFill>
                <a:latin typeface="Alibaba PuHuiTi R" pitchFamily="18" charset="-122"/>
                <a:ea typeface="Alibaba PuHuiTi R" pitchFamily="18" charset="-122"/>
                <a:cs typeface="Alibaba PuHuiTi R" pitchFamily="18" charset="-122"/>
              </a:rPr>
              <a:t> LR'</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'k--'</a:t>
            </a:r>
            <a:r>
              <a:rPr lang="en-GB" altLang="zh-CN" sz="1400" dirty="0">
                <a:solidFill>
                  <a:srgbClr val="000000"/>
                </a:solidFill>
                <a:latin typeface="Alibaba PuHuiTi R" pitchFamily="18" charset="-122"/>
                <a:ea typeface="Alibaba PuHuiTi R" pitchFamily="18" charset="-122"/>
                <a:cs typeface="Alibaba PuHuiTi R" pitchFamily="18" charset="-122"/>
              </a:rPr>
              <a:t>)</a:t>
            </a:r>
          </a:p>
        </p:txBody>
      </p:sp>
      <p:pic>
        <p:nvPicPr>
          <p:cNvPr id="6" name="图片 5"/>
          <p:cNvPicPr>
            <a:picLocks noChangeAspect="1"/>
          </p:cNvPicPr>
          <p:nvPr/>
        </p:nvPicPr>
        <p:blipFill>
          <a:blip r:embed="rId4"/>
          <a:stretch>
            <a:fillRect/>
          </a:stretch>
        </p:blipFill>
        <p:spPr>
          <a:xfrm>
            <a:off x="7427119" y="1932528"/>
            <a:ext cx="3895955" cy="3101258"/>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1685077"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打印回归系数</a:t>
            </a: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983226" y="1930367"/>
            <a:ext cx="6096000" cy="954107"/>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系数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变量名单：</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系数：</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lr_model.coef</a:t>
            </a:r>
            <a:r>
              <a:rPr lang="en-GB" altLang="zh-CN" sz="1400" dirty="0">
                <a:solidFill>
                  <a:srgbClr val="000000"/>
                </a:solidFill>
                <a:latin typeface="Alibaba PuHuiTi R" pitchFamily="18" charset="-122"/>
                <a:ea typeface="Alibaba PuHuiTi R" pitchFamily="18" charset="-122"/>
                <a:cs typeface="Alibaba PuHuiTi R" pitchFamily="18" charset="-122"/>
              </a:rPr>
              <a:t>_)</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截距：</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lr_model.intercept</a:t>
            </a:r>
            <a:r>
              <a:rPr lang="en-GB" altLang="zh-CN" sz="1400" dirty="0">
                <a:solidFill>
                  <a:srgbClr val="000000"/>
                </a:solidFill>
                <a:latin typeface="Alibaba PuHuiTi R" pitchFamily="18" charset="-122"/>
                <a:ea typeface="Alibaba PuHuiTi R" pitchFamily="18" charset="-122"/>
                <a:cs typeface="Alibaba PuHuiTi R" pitchFamily="18" charset="-122"/>
              </a:rPr>
              <a:t>_)</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9" name="矩形 8"/>
          <p:cNvSpPr/>
          <p:nvPr/>
        </p:nvSpPr>
        <p:spPr>
          <a:xfrm>
            <a:off x="983225" y="3121862"/>
            <a:ext cx="8498675" cy="830997"/>
          </a:xfrm>
          <a:prstGeom prst="rect">
            <a:avLst/>
          </a:prstGeom>
        </p:spPr>
        <p:txBody>
          <a:bodyPr wrap="square">
            <a:spAutoFit/>
          </a:bodyPr>
          <a:lstStyle/>
          <a:p>
            <a:r>
              <a:rPr lang="zh-CN" altLang="en-US" sz="1600" dirty="0">
                <a:latin typeface="Alibaba PuHuiTi R" pitchFamily="18" charset="-122"/>
                <a:ea typeface="Alibaba PuHuiTi R" pitchFamily="18" charset="-122"/>
                <a:cs typeface="Alibaba PuHuiTi R" pitchFamily="18" charset="-122"/>
              </a:rPr>
              <a:t>变量名单： ['person_info', 'finance_info', 'credit_info', 'act_info']</a:t>
            </a:r>
          </a:p>
          <a:p>
            <a:r>
              <a:rPr lang="zh-CN" altLang="en-US" sz="1600" dirty="0">
                <a:latin typeface="Alibaba PuHuiTi R" pitchFamily="18" charset="-122"/>
                <a:ea typeface="Alibaba PuHuiTi R" pitchFamily="18" charset="-122"/>
                <a:cs typeface="Alibaba PuHuiTi R" pitchFamily="18" charset="-122"/>
              </a:rPr>
              <a:t>系数： [[ 2.48386162  4.44901224  1.88254182 -1.43356854]]</a:t>
            </a:r>
          </a:p>
          <a:p>
            <a:r>
              <a:rPr lang="zh-CN" altLang="en-US" sz="1600" dirty="0">
                <a:latin typeface="Alibaba PuHuiTi R" pitchFamily="18" charset="-122"/>
                <a:ea typeface="Alibaba PuHuiTi R" pitchFamily="18" charset="-122"/>
                <a:cs typeface="Alibaba PuHuiTi R" pitchFamily="18" charset="-122"/>
              </a:rPr>
              <a:t>截距： [-3.90631899]</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524542"/>
            <a:ext cx="11073865"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生成报告</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报告中所需要的字段：</a:t>
            </a:r>
            <a:r>
              <a:rPr lang="en-US"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值、负样本个数、正样本个数、负样本累计个数、正样本累计个数、捕获率、负样本占比</a:t>
            </a:r>
            <a:endParaRPr lang="en-US" altLang="zh-CN"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6" name="矩形 5"/>
          <p:cNvSpPr/>
          <p:nvPr/>
        </p:nvSpPr>
        <p:spPr>
          <a:xfrm>
            <a:off x="1425677" y="2197893"/>
            <a:ext cx="6096000" cy="2462213"/>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准备数据</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bins = </a:t>
            </a:r>
            <a:r>
              <a:rPr lang="en-GB" altLang="zh-CN" sz="1400" dirty="0">
                <a:solidFill>
                  <a:srgbClr val="098658"/>
                </a:solidFill>
                <a:latin typeface="Alibaba PuHuiTi R" pitchFamily="18" charset="-122"/>
                <a:ea typeface="Alibaba PuHuiTi R" pitchFamily="18" charset="-122"/>
                <a:cs typeface="Alibaba PuHuiTi R" pitchFamily="18" charset="-122"/>
              </a:rPr>
              <a:t>20</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创建空白</a:t>
            </a:r>
            <a:r>
              <a:rPr lang="en-GB" altLang="zh-CN" sz="1400" dirty="0" err="1">
                <a:solidFill>
                  <a:srgbClr val="008000"/>
                </a:solidFill>
                <a:latin typeface="Alibaba PuHuiTi R" pitchFamily="18" charset="-122"/>
                <a:ea typeface="Alibaba PuHuiTi R" pitchFamily="18" charset="-122"/>
                <a:cs typeface="Alibaba PuHuiTi R" pitchFamily="18" charset="-122"/>
              </a:rPr>
              <a:t>DataFrame</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bad_rate_predict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lr_model.predict_proba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预测结果（坏人概率）</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real_bad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val_y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真实结果</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 = temp_.</a:t>
            </a:r>
            <a:r>
              <a:rPr lang="en-GB" altLang="zh-CN" sz="1400" dirty="0" err="1">
                <a:solidFill>
                  <a:srgbClr val="000000"/>
                </a:solidFill>
                <a:latin typeface="Alibaba PuHuiTi R" pitchFamily="18" charset="-122"/>
                <a:ea typeface="Alibaba PuHuiTi R" pitchFamily="18" charset="-122"/>
                <a:cs typeface="Alibaba PuHuiTi R" pitchFamily="18" charset="-122"/>
              </a:rPr>
              <a:t>sort_values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bad_rate_predict'</a:t>
            </a:r>
            <a:r>
              <a:rPr lang="en-GB" altLang="zh-CN" sz="1400" dirty="0" err="1">
                <a:solidFill>
                  <a:srgbClr val="000000"/>
                </a:solidFill>
                <a:latin typeface="Alibaba PuHuiTi R" pitchFamily="18" charset="-122"/>
                <a:ea typeface="Alibaba PuHuiTi R" pitchFamily="18" charset="-122"/>
                <a:cs typeface="Alibaba PuHuiTi R" pitchFamily="18" charset="-122"/>
              </a:rPr>
              <a:t>,ascending</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按照预测坏人概率降序排列</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'num'</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err="1">
                <a:solidFill>
                  <a:srgbClr val="000000"/>
                </a:solidFill>
                <a:latin typeface="Alibaba PuHuiTi R" pitchFamily="18" charset="-122"/>
                <a:ea typeface="Alibaba PuHuiTi R" pitchFamily="18" charset="-122"/>
                <a:cs typeface="Alibaba PuHuiTi R" pitchFamily="18" charset="-122"/>
              </a:rPr>
              <a:t>temp_.shape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添加序号列，用于分组</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'num'</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pd.cut</a:t>
            </a:r>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err="1">
                <a:solidFill>
                  <a:srgbClr val="000000"/>
                </a:solidFill>
                <a:latin typeface="Alibaba PuHuiTi R" pitchFamily="18" charset="-122"/>
                <a:ea typeface="Alibaba PuHuiTi R" pitchFamily="18" charset="-122"/>
                <a:cs typeface="Alibaba PuHuiTi R" pitchFamily="18" charset="-122"/>
              </a:rPr>
              <a:t>num,bins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bins,labels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range(bins)])</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分成</a:t>
            </a:r>
            <a:r>
              <a:rPr lang="en-US" altLang="zh-CN" sz="1400" dirty="0">
                <a:solidFill>
                  <a:srgbClr val="008000"/>
                </a:solidFill>
                <a:latin typeface="Alibaba PuHuiTi R" pitchFamily="18" charset="-122"/>
                <a:ea typeface="Alibaba PuHuiTi R" pitchFamily="18" charset="-122"/>
                <a:cs typeface="Alibaba PuHuiTi R" pitchFamily="18" charset="-122"/>
              </a:rPr>
              <a:t>20</a:t>
            </a:r>
            <a:r>
              <a:rPr lang="zh-CN" altLang="en-US" sz="1400" dirty="0">
                <a:solidFill>
                  <a:srgbClr val="008000"/>
                </a:solidFill>
                <a:latin typeface="Alibaba PuHuiTi R" pitchFamily="18" charset="-122"/>
                <a:ea typeface="Alibaba PuHuiTi R" pitchFamily="18" charset="-122"/>
                <a:cs typeface="Alibaba PuHuiTi R" pitchFamily="18" charset="-122"/>
              </a:rPr>
              <a:t>组，为每组添加组号</a:t>
            </a:r>
            <a:endParaRPr lang="zh-CN" altLang="en-US"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410207"/>
            <a:ext cx="1281120"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生成报告</a:t>
            </a:r>
            <a:endParaRPr lang="en-US" altLang="zh-CN"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1150372" y="1748761"/>
            <a:ext cx="8406581" cy="5047536"/>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创建报告</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创建空白</a:t>
            </a:r>
            <a:r>
              <a:rPr lang="en-GB" altLang="zh-CN" sz="1400" dirty="0" err="1">
                <a:solidFill>
                  <a:srgbClr val="008000"/>
                </a:solidFill>
                <a:latin typeface="Alibaba PuHuiTi R" pitchFamily="18" charset="-122"/>
                <a:ea typeface="Alibaba PuHuiTi R" pitchFamily="18" charset="-122"/>
                <a:cs typeface="Alibaba PuHuiTi R" pitchFamily="18" charset="-122"/>
              </a:rPr>
              <a:t>DataFrame</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计算每一组坏人数量</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'BAD'</a:t>
            </a:r>
            <a:r>
              <a:rPr lang="en-GB" altLang="zh-CN" sz="1400" dirty="0">
                <a:solidFill>
                  <a:srgbClr val="000000"/>
                </a:solidFill>
                <a:latin typeface="Alibaba PuHuiTi R" pitchFamily="18" charset="-122"/>
                <a:ea typeface="Alibaba PuHuiTi R" pitchFamily="18" charset="-122"/>
                <a:cs typeface="Alibaba PuHuiTi R" pitchFamily="18" charset="-122"/>
              </a:rPr>
              <a:t>] = temp_.</a:t>
            </a:r>
            <a:r>
              <a:rPr lang="en-GB" altLang="zh-CN" sz="1400" dirty="0" err="1">
                <a:solidFill>
                  <a:srgbClr val="000000"/>
                </a:solidFill>
                <a:latin typeface="Alibaba PuHuiTi R" pitchFamily="18" charset="-122"/>
                <a:ea typeface="Alibaba PuHuiTi R" pitchFamily="18" charset="-122"/>
                <a:cs typeface="Alibaba PuHuiTi R" pitchFamily="18" charset="-122"/>
              </a:rPr>
              <a:t>groupby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num</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real_bad.sum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astype</a:t>
            </a:r>
            <a:r>
              <a:rPr lang="en-GB" altLang="zh-CN" sz="1400" dirty="0">
                <a:solidFill>
                  <a:srgbClr val="000000"/>
                </a:solidFill>
                <a:latin typeface="Alibaba PuHuiTi R" pitchFamily="18" charset="-122"/>
                <a:ea typeface="Alibaba PuHuiTi R" pitchFamily="18" charset="-122"/>
                <a:cs typeface="Alibaba PuHuiTi R" pitchFamily="18" charset="-122"/>
              </a:rPr>
              <a:t>(int)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计算每一组好人数量</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'GOOD'</a:t>
            </a:r>
            <a:r>
              <a:rPr lang="en-GB" altLang="zh-CN" sz="1400" dirty="0">
                <a:solidFill>
                  <a:srgbClr val="000000"/>
                </a:solidFill>
                <a:latin typeface="Alibaba PuHuiTi R" pitchFamily="18" charset="-122"/>
                <a:ea typeface="Alibaba PuHuiTi R" pitchFamily="18" charset="-122"/>
                <a:cs typeface="Alibaba PuHuiTi R" pitchFamily="18" charset="-122"/>
              </a:rPr>
              <a:t>] = temp_.</a:t>
            </a:r>
            <a:r>
              <a:rPr lang="en-GB" altLang="zh-CN" sz="1400" dirty="0" err="1">
                <a:solidFill>
                  <a:srgbClr val="000000"/>
                </a:solidFill>
                <a:latin typeface="Alibaba PuHuiTi R" pitchFamily="18" charset="-122"/>
                <a:ea typeface="Alibaba PuHuiTi R" pitchFamily="18" charset="-122"/>
                <a:cs typeface="Alibaba PuHuiTi R" pitchFamily="18" charset="-122"/>
              </a:rPr>
              <a:t>groupby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'num'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real_bad.count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astype</a:t>
            </a:r>
            <a:r>
              <a:rPr lang="en-GB" altLang="zh-CN" sz="1400" dirty="0">
                <a:solidFill>
                  <a:srgbClr val="000000"/>
                </a:solidFill>
                <a:latin typeface="Alibaba PuHuiTi R" pitchFamily="18" charset="-122"/>
                <a:ea typeface="Alibaba PuHuiTi R" pitchFamily="18" charset="-122"/>
                <a:cs typeface="Alibaba PuHuiTi R" pitchFamily="18" charset="-122"/>
              </a:rPr>
              <a:t>(int)-report[</a:t>
            </a:r>
            <a:r>
              <a:rPr lang="en-GB" altLang="zh-CN" sz="1400" dirty="0">
                <a:solidFill>
                  <a:srgbClr val="A31515"/>
                </a:solidFill>
                <a:latin typeface="Alibaba PuHuiTi R" pitchFamily="18" charset="-122"/>
                <a:ea typeface="Alibaba PuHuiTi R" pitchFamily="18" charset="-122"/>
                <a:cs typeface="Alibaba PuHuiTi R" pitchFamily="18" charset="-122"/>
              </a:rPr>
              <a:t>'BAD'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累计求和坏人数量</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'BAD_CNT'</a:t>
            </a:r>
            <a:r>
              <a:rPr lang="en-GB" altLang="zh-CN" sz="1400" dirty="0">
                <a:solidFill>
                  <a:srgbClr val="000000"/>
                </a:solidFill>
                <a:latin typeface="Alibaba PuHuiTi R" pitchFamily="18" charset="-122"/>
                <a:ea typeface="Alibaba PuHuiTi R" pitchFamily="18" charset="-122"/>
                <a:cs typeface="Alibaba PuHuiTi R" pitchFamily="18" charset="-122"/>
              </a:rPr>
              <a:t>] = report[</a:t>
            </a:r>
            <a:r>
              <a:rPr lang="en-GB" altLang="zh-CN" sz="1400" dirty="0">
                <a:solidFill>
                  <a:srgbClr val="A31515"/>
                </a:solidFill>
                <a:latin typeface="Alibaba PuHuiTi R" pitchFamily="18" charset="-122"/>
                <a:ea typeface="Alibaba PuHuiTi R" pitchFamily="18" charset="-122"/>
                <a:cs typeface="Alibaba PuHuiTi R" pitchFamily="18" charset="-122"/>
              </a:rPr>
              <a:t>'BAD'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cumsum</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累计求和好人数量</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'GOOD_CNT'</a:t>
            </a:r>
            <a:r>
              <a:rPr lang="en-GB" altLang="zh-CN" sz="1400" dirty="0">
                <a:solidFill>
                  <a:srgbClr val="000000"/>
                </a:solidFill>
                <a:latin typeface="Alibaba PuHuiTi R" pitchFamily="18" charset="-122"/>
                <a:ea typeface="Alibaba PuHuiTi R" pitchFamily="18" charset="-122"/>
                <a:cs typeface="Alibaba PuHuiTi R" pitchFamily="18" charset="-122"/>
              </a:rPr>
              <a:t>] = report[</a:t>
            </a:r>
            <a:r>
              <a:rPr lang="en-GB" altLang="zh-CN" sz="1400" dirty="0">
                <a:solidFill>
                  <a:srgbClr val="A31515"/>
                </a:solidFill>
                <a:latin typeface="Alibaba PuHuiTi R" pitchFamily="18" charset="-122"/>
                <a:ea typeface="Alibaba PuHuiTi R" pitchFamily="18" charset="-122"/>
                <a:cs typeface="Alibaba PuHuiTi R" pitchFamily="18" charset="-122"/>
              </a:rPr>
              <a:t>'GOOD'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cumsum</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good_total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report.GOOD_CNT.max</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bad_total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report.BAD_CNT.max</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计算到当前组坏人比例（占所有坏人比例）</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'BAD_PCTG'</a:t>
            </a:r>
            <a:r>
              <a:rPr lang="en-GB" altLang="zh-CN" sz="1400" dirty="0">
                <a:solidFill>
                  <a:srgbClr val="000000"/>
                </a:solidFill>
                <a:latin typeface="Alibaba PuHuiTi R" pitchFamily="18" charset="-122"/>
                <a:ea typeface="Alibaba PuHuiTi R" pitchFamily="18" charset="-122"/>
                <a:cs typeface="Alibaba PuHuiTi R" pitchFamily="18" charset="-122"/>
              </a:rPr>
              <a:t>] = round(</a:t>
            </a:r>
            <a:r>
              <a:rPr lang="en-GB" altLang="zh-CN" sz="1400" dirty="0" err="1">
                <a:solidFill>
                  <a:srgbClr val="000000"/>
                </a:solidFill>
                <a:latin typeface="Alibaba PuHuiTi R" pitchFamily="18" charset="-122"/>
                <a:ea typeface="Alibaba PuHuiTi R" pitchFamily="18" charset="-122"/>
                <a:cs typeface="Alibaba PuHuiTi R" pitchFamily="18" charset="-122"/>
              </a:rPr>
              <a:t>report.BAD_CNT</a:t>
            </a:r>
            <a:r>
              <a:rPr lang="en-GB" altLang="zh-CN" sz="1400" dirty="0">
                <a:solidFill>
                  <a:srgbClr val="000000"/>
                </a:solidFill>
                <a:latin typeface="Alibaba PuHuiTi R" pitchFamily="18" charset="-122"/>
                <a:ea typeface="Alibaba PuHuiTi R" pitchFamily="18" charset="-122"/>
                <a:cs typeface="Alibaba PuHuiTi R" pitchFamily="18" charset="-122"/>
              </a:rPr>
              <a:t>/bad_total,</a:t>
            </a:r>
            <a:r>
              <a:rPr lang="en-GB" altLang="zh-CN" sz="1400" dirty="0">
                <a:solidFill>
                  <a:srgbClr val="098658"/>
                </a:solidFill>
                <a:latin typeface="Alibaba PuHuiTi R" pitchFamily="18" charset="-122"/>
                <a:ea typeface="Alibaba PuHuiTi R" pitchFamily="18" charset="-122"/>
                <a:cs typeface="Alibaba PuHuiTi R" pitchFamily="18" charset="-122"/>
              </a:rPr>
              <a:t>3</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计算当前组坏人概率</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'BADRATE'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report.apply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x: round(</a:t>
            </a:r>
            <a:r>
              <a:rPr lang="en-GB" altLang="zh-CN" sz="1400" dirty="0" err="1">
                <a:solidFill>
                  <a:srgbClr val="000000"/>
                </a:solidFill>
                <a:latin typeface="Alibaba PuHuiTi R" pitchFamily="18" charset="-122"/>
                <a:ea typeface="Alibaba PuHuiTi R" pitchFamily="18" charset="-122"/>
                <a:cs typeface="Alibaba PuHuiTi R" pitchFamily="18" charset="-122"/>
              </a:rPr>
              <a:t>x.BAD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x.BAD+x.GOOD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a:t>
            </a:r>
            <a:r>
              <a:rPr lang="en-GB" altLang="zh-CN" sz="1400" dirty="0">
                <a:solidFill>
                  <a:srgbClr val="000000"/>
                </a:solidFill>
                <a:latin typeface="Alibaba PuHuiTi R" pitchFamily="18" charset="-122"/>
                <a:ea typeface="Alibaba PuHuiTi R" pitchFamily="18" charset="-122"/>
                <a:cs typeface="Alibaba PuHuiTi R" pitchFamily="18" charset="-122"/>
              </a:rPr>
              <a:t>),axis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a:t>
            </a:r>
            <a:r>
              <a:rPr lang="en-GB" altLang="zh-CN" sz="1400" dirty="0">
                <a:solidFill>
                  <a:srgbClr val="008000"/>
                </a:solidFill>
                <a:latin typeface="Alibaba PuHuiTi R" pitchFamily="18" charset="-122"/>
                <a:ea typeface="Alibaba PuHuiTi R" pitchFamily="18" charset="-122"/>
                <a:cs typeface="Alibaba PuHuiTi R" pitchFamily="18" charset="-122"/>
              </a:rPr>
              <a:t>KS</a:t>
            </a:r>
            <a:r>
              <a:rPr lang="zh-CN" altLang="en-US" sz="1400" dirty="0">
                <a:solidFill>
                  <a:srgbClr val="008000"/>
                </a:solidFill>
                <a:latin typeface="Alibaba PuHuiTi R" pitchFamily="18" charset="-122"/>
                <a:ea typeface="Alibaba PuHuiTi R" pitchFamily="18" charset="-122"/>
                <a:cs typeface="Alibaba PuHuiTi R" pitchFamily="18" charset="-122"/>
              </a:rPr>
              <a:t>值</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cal_ks</a:t>
            </a:r>
            <a:r>
              <a:rPr lang="en-GB" altLang="zh-CN" sz="1400" dirty="0">
                <a:solidFill>
                  <a:srgbClr val="000000"/>
                </a:solidFill>
                <a:latin typeface="Alibaba PuHuiTi R" pitchFamily="18" charset="-122"/>
                <a:ea typeface="Alibaba PuHuiTi R" pitchFamily="18" charset="-122"/>
                <a:cs typeface="Alibaba PuHuiTi R" pitchFamily="18" charset="-122"/>
              </a:rPr>
              <a:t>(x):</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当前箱累计坏人数量</a:t>
            </a:r>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总坏人数量 </a:t>
            </a:r>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当前箱累计好人数量</a:t>
            </a:r>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好人数量</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x.BAD_CNT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bad_total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x.GOOD_CNT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good_total</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round(</a:t>
            </a:r>
            <a:r>
              <a:rPr lang="en-GB" altLang="zh-CN" sz="1400" dirty="0" err="1">
                <a:solidFill>
                  <a:srgbClr val="000000"/>
                </a:solidFill>
                <a:latin typeface="Alibaba PuHuiTi R" pitchFamily="18" charset="-122"/>
                <a:ea typeface="Alibaba PuHuiTi R" pitchFamily="18" charset="-122"/>
                <a:cs typeface="Alibaba PuHuiTi R" pitchFamily="18" charset="-122"/>
              </a:rPr>
              <a:t>math.fabs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report.apply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cal_ks,axis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report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410207"/>
            <a:ext cx="1281120"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生成报告</a:t>
            </a:r>
            <a:endParaRPr lang="en-US" altLang="zh-CN"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p:cNvPicPr>
            <a:picLocks noChangeAspect="1"/>
          </p:cNvPicPr>
          <p:nvPr/>
        </p:nvPicPr>
        <p:blipFill>
          <a:blip r:embed="rId4"/>
          <a:stretch>
            <a:fillRect/>
          </a:stretch>
        </p:blipFill>
        <p:spPr>
          <a:xfrm>
            <a:off x="890016" y="1769398"/>
            <a:ext cx="3944269" cy="4844413"/>
          </a:xfrm>
          <a:prstGeom prst="rect">
            <a:avLst/>
          </a:prstGeom>
          <a:ln>
            <a:solidFill>
              <a:schemeClr val="tx1"/>
            </a:solidFill>
          </a:ln>
        </p:spPr>
      </p:pic>
      <p:sp>
        <p:nvSpPr>
          <p:cNvPr id="6" name="矩形 5"/>
          <p:cNvSpPr/>
          <p:nvPr/>
        </p:nvSpPr>
        <p:spPr>
          <a:xfrm>
            <a:off x="5096390" y="1769398"/>
            <a:ext cx="6096000" cy="1323439"/>
          </a:xfrm>
          <a:prstGeom prst="rect">
            <a:avLst/>
          </a:prstGeom>
        </p:spPr>
        <p:txBody>
          <a:bodyPr>
            <a:spAutoFit/>
          </a:bodyPr>
          <a:lstStyle/>
          <a:p>
            <a:r>
              <a:rPr lang="zh-CN" altLang="en-US" sz="1600" dirty="0">
                <a:solidFill>
                  <a:srgbClr val="333333"/>
                </a:solidFill>
                <a:latin typeface="Alibaba PuHuiTi R" pitchFamily="18" charset="-122"/>
                <a:ea typeface="Alibaba PuHuiTi R" pitchFamily="18" charset="-122"/>
                <a:cs typeface="Alibaba PuHuiTi R" pitchFamily="18" charset="-122"/>
              </a:rPr>
              <a:t>从报告中可以看出</a:t>
            </a:r>
          </a:p>
          <a:p>
            <a:r>
              <a:rPr lang="zh-CN" altLang="en-US" sz="1600" dirty="0">
                <a:solidFill>
                  <a:srgbClr val="333333"/>
                </a:solidFill>
                <a:latin typeface="Alibaba PuHuiTi R" pitchFamily="18" charset="-122"/>
                <a:ea typeface="Alibaba PuHuiTi R" pitchFamily="18" charset="-122"/>
                <a:cs typeface="Alibaba PuHuiTi R" pitchFamily="18" charset="-122"/>
              </a:rPr>
              <a:t>① 模型的</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最大值出现在第</a:t>
            </a:r>
            <a:r>
              <a:rPr lang="en-US" altLang="zh-CN" sz="1600" dirty="0">
                <a:solidFill>
                  <a:srgbClr val="333333"/>
                </a:solidFill>
                <a:latin typeface="Alibaba PuHuiTi R" pitchFamily="18" charset="-122"/>
                <a:ea typeface="Alibaba PuHuiTi R" pitchFamily="18" charset="-122"/>
                <a:cs typeface="Alibaba PuHuiTi R" pitchFamily="18" charset="-122"/>
              </a:rPr>
              <a:t>6</a:t>
            </a:r>
            <a:r>
              <a:rPr lang="zh-CN" altLang="en-US" sz="1600" dirty="0">
                <a:solidFill>
                  <a:srgbClr val="333333"/>
                </a:solidFill>
                <a:latin typeface="Alibaba PuHuiTi R" pitchFamily="18" charset="-122"/>
                <a:ea typeface="Alibaba PuHuiTi R" pitchFamily="18" charset="-122"/>
                <a:cs typeface="Alibaba PuHuiTi R" pitchFamily="18" charset="-122"/>
              </a:rPr>
              <a:t>箱</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编号</a:t>
            </a:r>
            <a:r>
              <a:rPr lang="en-US" altLang="zh-CN" sz="1600" dirty="0">
                <a:solidFill>
                  <a:srgbClr val="333333"/>
                </a:solidFill>
                <a:latin typeface="Alibaba PuHuiTi R" pitchFamily="18" charset="-122"/>
                <a:ea typeface="Alibaba PuHuiTi R" pitchFamily="18" charset="-122"/>
                <a:cs typeface="Alibaba PuHuiTi R" pitchFamily="18" charset="-122"/>
              </a:rPr>
              <a:t>5),</a:t>
            </a:r>
            <a:r>
              <a:rPr lang="zh-CN" altLang="en-US" sz="1600" dirty="0">
                <a:solidFill>
                  <a:srgbClr val="333333"/>
                </a:solidFill>
                <a:latin typeface="Alibaba PuHuiTi R" pitchFamily="18" charset="-122"/>
                <a:ea typeface="Alibaba PuHuiTi R" pitchFamily="18" charset="-122"/>
                <a:cs typeface="Alibaba PuHuiTi R" pitchFamily="18" charset="-122"/>
              </a:rPr>
              <a:t>如将箱分的更细</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值会继续增大</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上限为前面通过公式计算出的</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值 </a:t>
            </a:r>
          </a:p>
          <a:p>
            <a:r>
              <a:rPr lang="zh-CN" altLang="en-US" sz="1600" dirty="0">
                <a:solidFill>
                  <a:srgbClr val="333333"/>
                </a:solidFill>
                <a:latin typeface="Alibaba PuHuiTi R" pitchFamily="18" charset="-122"/>
                <a:ea typeface="Alibaba PuHuiTi R" pitchFamily="18" charset="-122"/>
                <a:cs typeface="Alibaba PuHuiTi R" pitchFamily="18" charset="-122"/>
              </a:rPr>
              <a:t>② 前</a:t>
            </a:r>
            <a:r>
              <a:rPr lang="en-US" altLang="zh-CN" sz="1600" dirty="0">
                <a:solidFill>
                  <a:srgbClr val="333333"/>
                </a:solidFill>
                <a:latin typeface="Alibaba PuHuiTi R" pitchFamily="18" charset="-122"/>
                <a:ea typeface="Alibaba PuHuiTi R" pitchFamily="18" charset="-122"/>
                <a:cs typeface="Alibaba PuHuiTi R" pitchFamily="18" charset="-122"/>
              </a:rPr>
              <a:t>4</a:t>
            </a:r>
            <a:r>
              <a:rPr lang="zh-CN" altLang="en-US" sz="1600" dirty="0">
                <a:solidFill>
                  <a:srgbClr val="333333"/>
                </a:solidFill>
                <a:latin typeface="Alibaba PuHuiTi R" pitchFamily="18" charset="-122"/>
                <a:ea typeface="Alibaba PuHuiTi R" pitchFamily="18" charset="-122"/>
                <a:cs typeface="Alibaba PuHuiTi R" pitchFamily="18" charset="-122"/>
              </a:rPr>
              <a:t>箱的样本占总人数的</a:t>
            </a:r>
            <a:r>
              <a:rPr lang="en-US" altLang="zh-CN" sz="1600" dirty="0">
                <a:solidFill>
                  <a:srgbClr val="333333"/>
                </a:solidFill>
                <a:latin typeface="Alibaba PuHuiTi R" pitchFamily="18" charset="-122"/>
                <a:ea typeface="Alibaba PuHuiTi R" pitchFamily="18" charset="-122"/>
                <a:cs typeface="Alibaba PuHuiTi R" pitchFamily="18" charset="-122"/>
              </a:rPr>
              <a:t>20%</a:t>
            </a:r>
            <a:r>
              <a:rPr lang="zh-CN" altLang="en-US" sz="1600" dirty="0">
                <a:solidFill>
                  <a:srgbClr val="333333"/>
                </a:solidFill>
                <a:latin typeface="Alibaba PuHuiTi R" pitchFamily="18" charset="-122"/>
                <a:ea typeface="Alibaba PuHuiTi R" pitchFamily="18" charset="-122"/>
                <a:cs typeface="Alibaba PuHuiTi R" pitchFamily="18" charset="-122"/>
              </a:rPr>
              <a:t>，捕捉负样本占所有负样本的</a:t>
            </a:r>
            <a:r>
              <a:rPr lang="en-US" altLang="zh-CN" sz="1600" dirty="0">
                <a:solidFill>
                  <a:srgbClr val="333333"/>
                </a:solidFill>
                <a:latin typeface="Alibaba PuHuiTi R" pitchFamily="18" charset="-122"/>
                <a:ea typeface="Alibaba PuHuiTi R" pitchFamily="18" charset="-122"/>
                <a:cs typeface="Alibaba PuHuiTi R" pitchFamily="18" charset="-122"/>
              </a:rPr>
              <a:t>56.4%</a:t>
            </a:r>
            <a:r>
              <a:rPr lang="zh-CN" altLang="en-US" sz="1600" dirty="0">
                <a:solidFill>
                  <a:srgbClr val="333333"/>
                </a:solidFill>
                <a:latin typeface="Alibaba PuHuiTi R" pitchFamily="18" charset="-122"/>
                <a:ea typeface="Alibaba PuHuiTi R" pitchFamily="18" charset="-122"/>
                <a:cs typeface="Alibaba PuHuiTi R" pitchFamily="18" charset="-122"/>
              </a:rPr>
              <a:t>，如拒绝分数最低的</a:t>
            </a:r>
            <a:r>
              <a:rPr lang="en-US" altLang="zh-CN" sz="1600" dirty="0">
                <a:solidFill>
                  <a:srgbClr val="333333"/>
                </a:solidFill>
                <a:latin typeface="Alibaba PuHuiTi R" pitchFamily="18" charset="-122"/>
                <a:ea typeface="Alibaba PuHuiTi R" pitchFamily="18" charset="-122"/>
                <a:cs typeface="Alibaba PuHuiTi R" pitchFamily="18" charset="-122"/>
              </a:rPr>
              <a:t>20%</a:t>
            </a:r>
            <a:r>
              <a:rPr lang="zh-CN" altLang="en-US" sz="1600" dirty="0">
                <a:solidFill>
                  <a:srgbClr val="333333"/>
                </a:solidFill>
                <a:latin typeface="Alibaba PuHuiTi R" pitchFamily="18" charset="-122"/>
                <a:ea typeface="Alibaba PuHuiTi R" pitchFamily="18" charset="-122"/>
                <a:cs typeface="Alibaba PuHuiTi R" pitchFamily="18" charset="-122"/>
              </a:rPr>
              <a:t>的人，可以捕捉到</a:t>
            </a:r>
            <a:r>
              <a:rPr lang="en-US" altLang="zh-CN" sz="1600" dirty="0">
                <a:solidFill>
                  <a:srgbClr val="333333"/>
                </a:solidFill>
                <a:latin typeface="Alibaba PuHuiTi R" pitchFamily="18" charset="-122"/>
                <a:ea typeface="Alibaba PuHuiTi R" pitchFamily="18" charset="-122"/>
                <a:cs typeface="Alibaba PuHuiTi R" pitchFamily="18" charset="-122"/>
              </a:rPr>
              <a:t>56.4%</a:t>
            </a:r>
            <a:r>
              <a:rPr lang="zh-CN" altLang="en-US" sz="1600" dirty="0">
                <a:solidFill>
                  <a:srgbClr val="333333"/>
                </a:solidFill>
                <a:latin typeface="Alibaba PuHuiTi R" pitchFamily="18" charset="-122"/>
                <a:ea typeface="Alibaba PuHuiTi R" pitchFamily="18" charset="-122"/>
                <a:cs typeface="Alibaba PuHuiTi R" pitchFamily="18" charset="-122"/>
              </a:rPr>
              <a:t>的负样本。</a:t>
            </a:r>
            <a:endParaRPr lang="zh-CN" altLang="en-US"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410207"/>
            <a:ext cx="5221301" cy="338554"/>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绘制负样本占比和</a:t>
            </a: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值</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观察模型表现</a:t>
            </a: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1003880" y="1737548"/>
            <a:ext cx="10163597" cy="5047536"/>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pyecharts.charts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pyecharts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options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opts</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pylab</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mpl.rcParams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font.sans</a:t>
            </a:r>
            <a:r>
              <a:rPr lang="en-GB" altLang="zh-CN" sz="1400" dirty="0">
                <a:solidFill>
                  <a:srgbClr val="A31515"/>
                </a:solidFill>
                <a:latin typeface="Alibaba PuHuiTi R" pitchFamily="18" charset="-122"/>
                <a:ea typeface="Alibaba PuHuiTi R" pitchFamily="18" charset="-122"/>
                <a:cs typeface="Alibaba PuHuiTi R" pitchFamily="18" charset="-122"/>
              </a:rPr>
              <a:t>-serif'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SimHei</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np.set_printoptions</a:t>
            </a:r>
            <a:r>
              <a:rPr lang="en-GB" altLang="zh-CN" sz="1400" dirty="0">
                <a:solidFill>
                  <a:srgbClr val="000000"/>
                </a:solidFill>
                <a:latin typeface="Alibaba PuHuiTi R" pitchFamily="18" charset="-122"/>
                <a:ea typeface="Alibaba PuHuiTi R" pitchFamily="18" charset="-122"/>
                <a:cs typeface="Alibaba PuHuiTi R" pitchFamily="18" charset="-122"/>
              </a:rPr>
              <a:t>(suppress=</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pd.set_option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display.unicode.ambiguous_as_wide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pd.set_option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display.unicode.east_asian_width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line = (</a:t>
            </a:r>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	Line()</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add_xaxis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report.index.values.tolist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add_yaxis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分组坏人占比</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list(</a:t>
            </a:r>
            <a:r>
              <a:rPr lang="en-GB" altLang="zh-CN" sz="1400" dirty="0" err="1">
                <a:solidFill>
                  <a:srgbClr val="000000"/>
                </a:solidFill>
                <a:latin typeface="Alibaba PuHuiTi R" pitchFamily="18" charset="-122"/>
                <a:ea typeface="Alibaba PuHuiTi R" pitchFamily="18" charset="-122"/>
                <a:cs typeface="Alibaba PuHuiTi R" pitchFamily="18" charset="-122"/>
              </a:rPr>
              <a:t>report.BADRATE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yaxis_index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,color=</a:t>
            </a:r>
            <a:r>
              <a:rPr lang="en-GB" altLang="zh-CN" sz="1400" dirty="0">
                <a:solidFill>
                  <a:srgbClr val="A31515"/>
                </a:solidFill>
                <a:latin typeface="Alibaba PuHuiTi R" pitchFamily="18" charset="-122"/>
                <a:ea typeface="Alibaba PuHuiTi R" pitchFamily="18" charset="-122"/>
                <a:cs typeface="Alibaba PuHuiTi R" pitchFamily="18" charset="-122"/>
              </a:rPr>
              <a:t>"red"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set_global_opts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title_opts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opts.TitleOpts</a:t>
            </a:r>
            <a:r>
              <a:rPr lang="en-GB" altLang="zh-CN" sz="1400" dirty="0">
                <a:solidFill>
                  <a:srgbClr val="000000"/>
                </a:solidFill>
                <a:latin typeface="Alibaba PuHuiTi R" pitchFamily="18" charset="-122"/>
                <a:ea typeface="Alibaba PuHuiTi R" pitchFamily="18" charset="-122"/>
                <a:cs typeface="Alibaba PuHuiTi R" pitchFamily="18" charset="-122"/>
              </a:rPr>
              <a:t>(title=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评分卡模型表现</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	)</a:t>
            </a:r>
          </a:p>
          <a:p>
            <a:r>
              <a:rPr lang="en-US"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extend_axis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yaxis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opts.AxisOpts</a:t>
            </a:r>
            <a:r>
              <a:rPr lang="en-GB" altLang="zh-CN" sz="1400" dirty="0">
                <a:solidFill>
                  <a:srgbClr val="000000"/>
                </a:solidFill>
                <a:latin typeface="Alibaba PuHuiTi R" pitchFamily="18" charset="-122"/>
                <a:ea typeface="Alibaba PuHuiTi R" pitchFamily="18" charset="-122"/>
                <a:cs typeface="Alibaba PuHuiTi R" pitchFamily="18" charset="-122"/>
              </a:rPr>
              <a:t>(name=</a:t>
            </a:r>
            <a:r>
              <a:rPr lang="en-GB" altLang="zh-CN" sz="1400" dirty="0">
                <a:solidFill>
                  <a:srgbClr val="A31515"/>
                </a:solidFill>
                <a:latin typeface="Alibaba PuHuiTi R" pitchFamily="18" charset="-122"/>
                <a:ea typeface="Alibaba PuHuiTi R" pitchFamily="18" charset="-122"/>
                <a:cs typeface="Alibaba PuHuiTi R" pitchFamily="18" charset="-122"/>
              </a:rPr>
              <a:t>"KS</a:t>
            </a:r>
            <a:r>
              <a:rPr lang="zh-CN" altLang="en-US" sz="1400" dirty="0">
                <a:solidFill>
                  <a:srgbClr val="A31515"/>
                </a:solidFill>
                <a:latin typeface="Alibaba PuHuiTi R" pitchFamily="18" charset="-122"/>
                <a:ea typeface="Alibaba PuHuiTi R" pitchFamily="18" charset="-122"/>
                <a:cs typeface="Alibaba PuHuiTi R" pitchFamily="18" charset="-122"/>
              </a:rPr>
              <a:t>值</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type_=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value"</a:t>
            </a:r>
            <a:r>
              <a:rPr lang="en-GB" altLang="zh-CN" sz="1400" dirty="0" err="1">
                <a:solidFill>
                  <a:srgbClr val="000000"/>
                </a:solidFill>
                <a:latin typeface="Alibaba PuHuiTi R" pitchFamily="18" charset="-122"/>
                <a:ea typeface="Alibaba PuHuiTi R" pitchFamily="18" charset="-122"/>
                <a:cs typeface="Alibaba PuHuiTi R" pitchFamily="18" charset="-122"/>
              </a:rPr>
              <a:t>,min</a:t>
            </a:r>
            <a:r>
              <a:rPr lang="en-GB" altLang="zh-CN" sz="1400" dirty="0">
                <a:solidFill>
                  <a:srgbClr val="000000"/>
                </a:solidFill>
                <a:latin typeface="Alibaba PuHuiTi R" pitchFamily="18" charset="-122"/>
                <a:ea typeface="Alibaba PuHuiTi R" pitchFamily="18" charset="-122"/>
                <a:cs typeface="Alibaba PuHuiTi R" pitchFamily="18" charset="-122"/>
              </a:rPr>
              <a:t>_=</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,max_=</a:t>
            </a:r>
            <a:r>
              <a:rPr lang="en-GB" altLang="zh-CN" sz="1400" dirty="0">
                <a:solidFill>
                  <a:srgbClr val="098658"/>
                </a:solidFill>
                <a:latin typeface="Alibaba PuHuiTi R" pitchFamily="18" charset="-122"/>
                <a:ea typeface="Alibaba PuHuiTi R" pitchFamily="18" charset="-122"/>
                <a:cs typeface="Alibaba PuHuiTi R" pitchFamily="18" charset="-122"/>
              </a:rPr>
              <a:t>0.5</a:t>
            </a:r>
            <a:r>
              <a:rPr lang="en-GB" altLang="zh-CN" sz="1400" dirty="0">
                <a:solidFill>
                  <a:srgbClr val="000000"/>
                </a:solidFill>
                <a:latin typeface="Alibaba PuHuiTi R" pitchFamily="18" charset="-122"/>
                <a:ea typeface="Alibaba PuHuiTi R" pitchFamily="18" charset="-122"/>
                <a:cs typeface="Alibaba PuHuiTi R" pitchFamily="18" charset="-122"/>
              </a:rPr>
              <a:t>,position=</a:t>
            </a:r>
            <a:r>
              <a:rPr lang="en-GB" altLang="zh-CN" sz="1400" dirty="0">
                <a:solidFill>
                  <a:srgbClr val="A31515"/>
                </a:solidFill>
                <a:latin typeface="Alibaba PuHuiTi R" pitchFamily="18" charset="-122"/>
                <a:ea typeface="Alibaba PuHuiTi R" pitchFamily="18" charset="-122"/>
                <a:cs typeface="Alibaba PuHuiTi R" pitchFamily="18" charset="-122"/>
              </a:rPr>
              <a:t>"right"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axisline_opts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opts.AxisLineOpts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linestyle_opts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opts.LineStyleOpts</a:t>
            </a:r>
            <a:r>
              <a:rPr lang="en-GB" altLang="zh-CN" sz="1400" dirty="0">
                <a:solidFill>
                  <a:srgbClr val="000000"/>
                </a:solidFill>
                <a:latin typeface="Alibaba PuHuiTi R" pitchFamily="18" charset="-122"/>
                <a:ea typeface="Alibaba PuHuiTi R" pitchFamily="18" charset="-122"/>
                <a:cs typeface="Alibaba PuHuiTi R" pitchFamily="18" charset="-122"/>
              </a:rPr>
              <a:t>(color=</a:t>
            </a:r>
            <a:r>
              <a:rPr lang="en-GB" altLang="zh-CN" sz="1400" dirty="0">
                <a:solidFill>
                  <a:srgbClr val="A31515"/>
                </a:solidFill>
                <a:latin typeface="Alibaba PuHuiTi R" pitchFamily="18" charset="-122"/>
                <a:ea typeface="Alibaba PuHuiTi R" pitchFamily="18" charset="-122"/>
                <a:cs typeface="Alibaba PuHuiTi R" pitchFamily="18" charset="-122"/>
              </a:rPr>
              <a:t>"red"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axislabel_opts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opts.LabelOpts</a:t>
            </a:r>
            <a:r>
              <a:rPr lang="en-GB" altLang="zh-CN" sz="1400" dirty="0">
                <a:solidFill>
                  <a:srgbClr val="000000"/>
                </a:solidFill>
                <a:latin typeface="Alibaba PuHuiTi R" pitchFamily="18" charset="-122"/>
                <a:ea typeface="Alibaba PuHuiTi R" pitchFamily="18" charset="-122"/>
                <a:cs typeface="Alibaba PuHuiTi R" pitchFamily="18" charset="-122"/>
              </a:rPr>
              <a:t>(formatter=</a:t>
            </a:r>
            <a:r>
              <a:rPr lang="en-GB" altLang="zh-CN" sz="1400" dirty="0">
                <a:solidFill>
                  <a:srgbClr val="A31515"/>
                </a:solidFill>
                <a:latin typeface="Alibaba PuHuiTi R" pitchFamily="18" charset="-122"/>
                <a:ea typeface="Alibaba PuHuiTi R" pitchFamily="18" charset="-122"/>
                <a:cs typeface="Alibaba PuHuiTi R" pitchFamily="18" charset="-122"/>
              </a:rPr>
              <a:t>"{value}"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add_yaxis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KS"</a:t>
            </a:r>
            <a:r>
              <a:rPr lang="en-GB" altLang="zh-CN" sz="1400" dirty="0" err="1">
                <a:solidFill>
                  <a:srgbClr val="000000"/>
                </a:solidFill>
                <a:latin typeface="Alibaba PuHuiTi R" pitchFamily="18" charset="-122"/>
                <a:ea typeface="Alibaba PuHuiTi R" pitchFamily="18" charset="-122"/>
                <a:cs typeface="Alibaba PuHuiTi R" pitchFamily="18" charset="-122"/>
              </a:rPr>
              <a:t>,list</a:t>
            </a:r>
            <a:r>
              <a:rPr lang="en-GB" altLang="zh-CN" sz="1400" dirty="0">
                <a:solidFill>
                  <a:srgbClr val="000000"/>
                </a:solidFill>
                <a:latin typeface="Alibaba PuHuiTi R" pitchFamily="18" charset="-122"/>
                <a:ea typeface="Alibaba PuHuiTi R" pitchFamily="18" charset="-122"/>
                <a:cs typeface="Alibaba PuHuiTi R" pitchFamily="18" charset="-122"/>
              </a:rPr>
              <a:t>(report[</a:t>
            </a:r>
            <a:r>
              <a:rPr lang="en-GB" altLang="zh-CN" sz="1400" dirty="0">
                <a:solidFill>
                  <a:srgbClr val="A31515"/>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yaxis_index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,color=</a:t>
            </a:r>
            <a:r>
              <a:rPr lang="en-GB" altLang="zh-CN" sz="1400" dirty="0">
                <a:solidFill>
                  <a:srgbClr val="A31515"/>
                </a:solidFill>
                <a:latin typeface="Alibaba PuHuiTi R" pitchFamily="18" charset="-122"/>
                <a:ea typeface="Alibaba PuHuiTi R" pitchFamily="18" charset="-122"/>
                <a:cs typeface="Alibaba PuHuiTi R" pitchFamily="18" charset="-122"/>
              </a:rPr>
              <a:t>"blue"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label_opts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opts.LabelOpts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is_show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line.render_notebook</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410207"/>
            <a:ext cx="10023898" cy="5016758"/>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绘制负样本占比和</a:t>
            </a: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值</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观察模型表现</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图中蓝色曲线为负样本占比曲线，红色曲线为</a:t>
            </a: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曲线</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模型在第</a:t>
            </a:r>
            <a:r>
              <a:rPr lang="en-US" altLang="zh-CN" sz="1600" dirty="0">
                <a:latin typeface="Alibaba PuHuiTi R" pitchFamily="18" charset="-122"/>
                <a:ea typeface="Alibaba PuHuiTi R" pitchFamily="18" charset="-122"/>
                <a:cs typeface="Alibaba PuHuiTi R" pitchFamily="18" charset="-122"/>
              </a:rPr>
              <a:t>8</a:t>
            </a:r>
            <a:r>
              <a:rPr lang="zh-CN" altLang="en-US" sz="1600" dirty="0">
                <a:latin typeface="Alibaba PuHuiTi R" pitchFamily="18" charset="-122"/>
                <a:ea typeface="Alibaba PuHuiTi R" pitchFamily="18" charset="-122"/>
                <a:cs typeface="Alibaba PuHuiTi R" pitchFamily="18" charset="-122"/>
              </a:rPr>
              <a:t>箱的位置出现了波动，即第</a:t>
            </a:r>
            <a:r>
              <a:rPr lang="en-US" altLang="zh-CN" sz="1600" dirty="0">
                <a:latin typeface="Alibaba PuHuiTi R" pitchFamily="18" charset="-122"/>
                <a:ea typeface="Alibaba PuHuiTi R" pitchFamily="18" charset="-122"/>
                <a:cs typeface="Alibaba PuHuiTi R" pitchFamily="18" charset="-122"/>
              </a:rPr>
              <a:t>8</a:t>
            </a:r>
            <a:r>
              <a:rPr lang="zh-CN" altLang="en-US" sz="1600" dirty="0">
                <a:latin typeface="Alibaba PuHuiTi R" pitchFamily="18" charset="-122"/>
                <a:ea typeface="Alibaba PuHuiTi R" pitchFamily="18" charset="-122"/>
                <a:cs typeface="Alibaba PuHuiTi R" pitchFamily="18" charset="-122"/>
              </a:rPr>
              <a:t>箱的负样本占比高于第</a:t>
            </a:r>
            <a:r>
              <a:rPr lang="en-US" altLang="zh-CN" sz="1600" dirty="0">
                <a:latin typeface="Alibaba PuHuiTi R" pitchFamily="18" charset="-122"/>
                <a:ea typeface="Alibaba PuHuiTi R" pitchFamily="18" charset="-122"/>
                <a:cs typeface="Alibaba PuHuiTi R" pitchFamily="18" charset="-122"/>
              </a:rPr>
              <a:t>7</a:t>
            </a:r>
            <a:r>
              <a:rPr lang="zh-CN" altLang="en-US" sz="1600" dirty="0">
                <a:latin typeface="Alibaba PuHuiTi R" pitchFamily="18" charset="-122"/>
                <a:ea typeface="Alibaba PuHuiTi R" pitchFamily="18" charset="-122"/>
                <a:cs typeface="Alibaba PuHuiTi R" pitchFamily="18" charset="-122"/>
              </a:rPr>
              <a:t>箱</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虽然曲线图中有多处波动，但幅度不大，总体趋势较为平稳。因此模型的排序能力仍可被业务所接受。</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p:cNvPicPr>
            <a:picLocks noChangeAspect="1"/>
          </p:cNvPicPr>
          <p:nvPr/>
        </p:nvPicPr>
        <p:blipFill>
          <a:blip r:embed="rId4"/>
          <a:stretch>
            <a:fillRect/>
          </a:stretch>
        </p:blipFill>
        <p:spPr>
          <a:xfrm>
            <a:off x="972137" y="1738930"/>
            <a:ext cx="6487639" cy="360113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410207"/>
            <a:ext cx="1281120"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评分映射</a:t>
            </a: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5" y="1927397"/>
            <a:ext cx="10749599" cy="2246769"/>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score(</a:t>
            </a:r>
            <a:r>
              <a:rPr lang="en-GB" altLang="zh-CN" sz="1400" dirty="0" err="1">
                <a:solidFill>
                  <a:srgbClr val="000000"/>
                </a:solidFill>
                <a:latin typeface="Alibaba PuHuiTi R" pitchFamily="18" charset="-122"/>
                <a:ea typeface="Alibaba PuHuiTi R" pitchFamily="18" charset="-122"/>
                <a:cs typeface="Alibaba PuHuiTi R" pitchFamily="18" charset="-122"/>
              </a:rPr>
              <a:t>person_info,finance_info,credit_info,act_info</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xbeta</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person_info</a:t>
            </a:r>
            <a:r>
              <a:rPr lang="en-GB" altLang="zh-CN" sz="1400" dirty="0">
                <a:solidFill>
                  <a:srgbClr val="000000"/>
                </a:solidFill>
                <a:latin typeface="Alibaba PuHuiTi R" pitchFamily="18" charset="-122"/>
                <a:ea typeface="Alibaba PuHuiTi R" pitchFamily="18" charset="-122"/>
                <a:cs typeface="Alibaba PuHuiTi R" pitchFamily="18" charset="-122"/>
              </a:rPr>
              <a:t> * ( </a:t>
            </a:r>
            <a:r>
              <a:rPr lang="en-GB" altLang="zh-CN" sz="1400" dirty="0">
                <a:solidFill>
                  <a:srgbClr val="098658"/>
                </a:solidFill>
                <a:latin typeface="Alibaba PuHuiTi R" pitchFamily="18" charset="-122"/>
                <a:ea typeface="Alibaba PuHuiTi R" pitchFamily="18" charset="-122"/>
                <a:cs typeface="Alibaba PuHuiTi R" pitchFamily="18" charset="-122"/>
              </a:rPr>
              <a:t>2.48386162</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finance_info</a:t>
            </a:r>
            <a:r>
              <a:rPr lang="en-GB" altLang="zh-CN" sz="1400" dirty="0">
                <a:solidFill>
                  <a:srgbClr val="000000"/>
                </a:solidFill>
                <a:latin typeface="Alibaba PuHuiTi R" pitchFamily="18" charset="-122"/>
                <a:ea typeface="Alibaba PuHuiTi R" pitchFamily="18" charset="-122"/>
                <a:cs typeface="Alibaba PuHuiTi R" pitchFamily="18" charset="-122"/>
              </a:rPr>
              <a:t> * ( </a:t>
            </a:r>
            <a:r>
              <a:rPr lang="en-GB" altLang="zh-CN" sz="1400" dirty="0">
                <a:solidFill>
                  <a:srgbClr val="098658"/>
                </a:solidFill>
                <a:latin typeface="Alibaba PuHuiTi R" pitchFamily="18" charset="-122"/>
                <a:ea typeface="Alibaba PuHuiTi R" pitchFamily="18" charset="-122"/>
                <a:cs typeface="Alibaba PuHuiTi R" pitchFamily="18" charset="-122"/>
              </a:rPr>
              <a:t>4.44901224</a:t>
            </a:r>
            <a:r>
              <a:rPr lang="en-GB" altLang="zh-CN" sz="1400" dirty="0">
                <a:solidFill>
                  <a:srgbClr val="000000"/>
                </a:solidFill>
                <a:latin typeface="Alibaba PuHuiTi R" pitchFamily="18" charset="-122"/>
                <a:ea typeface="Alibaba PuHuiTi R" pitchFamily="18" charset="-122"/>
                <a:cs typeface="Alibaba PuHuiTi R" pitchFamily="18" charset="-122"/>
              </a:rPr>
              <a:t> ) + </a:t>
            </a:r>
            <a:r>
              <a:rPr lang="en-GB" altLang="zh-CN" sz="1400" dirty="0" err="1">
                <a:solidFill>
                  <a:srgbClr val="000000"/>
                </a:solidFill>
                <a:latin typeface="Alibaba PuHuiTi R" pitchFamily="18" charset="-122"/>
                <a:ea typeface="Alibaba PuHuiTi R" pitchFamily="18" charset="-122"/>
                <a:cs typeface="Alibaba PuHuiTi R" pitchFamily="18" charset="-122"/>
              </a:rPr>
              <a:t>credit_info</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1.88254182</a:t>
            </a:r>
            <a:r>
              <a:rPr lang="en-GB" altLang="zh-CN" sz="1400" dirty="0">
                <a:solidFill>
                  <a:srgbClr val="000000"/>
                </a:solidFill>
                <a:latin typeface="Alibaba PuHuiTi R" pitchFamily="18" charset="-122"/>
                <a:ea typeface="Alibaba PuHuiTi R" pitchFamily="18" charset="-122"/>
                <a:cs typeface="Alibaba PuHuiTi R" pitchFamily="18" charset="-122"/>
              </a:rPr>
              <a:t>) +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act_info</a:t>
            </a:r>
            <a:r>
              <a:rPr lang="en-GB" altLang="zh-CN" sz="1400" dirty="0">
                <a:solidFill>
                  <a:srgbClr val="000000"/>
                </a:solidFill>
                <a:latin typeface="Alibaba PuHuiTi R" pitchFamily="18" charset="-122"/>
                <a:ea typeface="Alibaba PuHuiTi R" pitchFamily="18" charset="-122"/>
                <a:cs typeface="Alibaba PuHuiTi R" pitchFamily="18" charset="-122"/>
              </a:rPr>
              <a:t> * ( -</a:t>
            </a:r>
            <a:r>
              <a:rPr lang="en-GB" altLang="zh-CN" sz="1400" dirty="0">
                <a:solidFill>
                  <a:srgbClr val="098658"/>
                </a:solidFill>
                <a:latin typeface="Alibaba PuHuiTi R" pitchFamily="18" charset="-122"/>
                <a:ea typeface="Alibaba PuHuiTi R" pitchFamily="18" charset="-122"/>
                <a:cs typeface="Alibaba PuHuiTi R" pitchFamily="18" charset="-122"/>
              </a:rPr>
              <a:t>1.43356854</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CD3131"/>
                </a:solidFill>
                <a:latin typeface="Alibaba PuHuiTi R" pitchFamily="18" charset="-122"/>
                <a:ea typeface="Alibaba PuHuiTi R" pitchFamily="18" charset="-122"/>
                <a:cs typeface="Alibaba PuHuiTi R" pitchFamily="18" charset="-122"/>
              </a:rPr>
              <a:t>-</a:t>
            </a:r>
            <a:r>
              <a:rPr lang="zh-CN" altLang="en-US" sz="1400" dirty="0">
                <a:solidFill>
                  <a:srgbClr val="CD3131"/>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3.90631899</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score = </a:t>
            </a:r>
            <a:r>
              <a:rPr lang="en-GB" altLang="zh-CN" sz="1400" dirty="0">
                <a:solidFill>
                  <a:srgbClr val="098658"/>
                </a:solidFill>
                <a:latin typeface="Alibaba PuHuiTi R" pitchFamily="18" charset="-122"/>
                <a:ea typeface="Alibaba PuHuiTi R" pitchFamily="18" charset="-122"/>
                <a:cs typeface="Alibaba PuHuiTi R" pitchFamily="18" charset="-122"/>
              </a:rPr>
              <a:t>900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xbeta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math.log</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2</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基准分</a:t>
            </a:r>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系数* </a:t>
            </a:r>
            <a:r>
              <a:rPr lang="en-US" altLang="zh-CN" sz="1400" dirty="0">
                <a:solidFill>
                  <a:srgbClr val="008000"/>
                </a:solidFill>
                <a:latin typeface="Alibaba PuHuiTi R" pitchFamily="18" charset="-122"/>
                <a:ea typeface="Alibaba PuHuiTi R" pitchFamily="18" charset="-122"/>
                <a:cs typeface="Alibaba PuHuiTi R" pitchFamily="18" charset="-122"/>
              </a:rPr>
              <a:t>2^</a:t>
            </a:r>
            <a:r>
              <a:rPr lang="zh-CN" altLang="en-US" sz="1400" dirty="0">
                <a:solidFill>
                  <a:srgbClr val="008000"/>
                </a:solidFill>
                <a:latin typeface="Alibaba PuHuiTi R" pitchFamily="18" charset="-122"/>
                <a:ea typeface="Alibaba PuHuiTi R" pitchFamily="18" charset="-122"/>
                <a:cs typeface="Alibaba PuHuiTi R" pitchFamily="18" charset="-122"/>
              </a:rPr>
              <a:t>（</a:t>
            </a:r>
            <a:r>
              <a:rPr lang="en-US" altLang="zh-CN" sz="1400" dirty="0">
                <a:solidFill>
                  <a:srgbClr val="008000"/>
                </a:solidFill>
                <a:latin typeface="Alibaba PuHuiTi R" pitchFamily="18" charset="-122"/>
                <a:ea typeface="Alibaba PuHuiTi R" pitchFamily="18" charset="-122"/>
                <a:cs typeface="Alibaba PuHuiTi R" pitchFamily="18" charset="-122"/>
              </a:rPr>
              <a:t>1-</a:t>
            </a:r>
            <a:r>
              <a:rPr lang="en-GB" altLang="zh-CN" sz="1400" dirty="0">
                <a:solidFill>
                  <a:srgbClr val="008000"/>
                </a:solidFill>
                <a:latin typeface="Alibaba PuHuiTi R" pitchFamily="18" charset="-122"/>
                <a:ea typeface="Alibaba PuHuiTi R" pitchFamily="18" charset="-122"/>
                <a:cs typeface="Alibaba PuHuiTi R" pitchFamily="18" charset="-122"/>
              </a:rPr>
              <a:t>p/p)</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score</a:t>
            </a:r>
          </a:p>
          <a:p>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'score'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val.apply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x : score(</a:t>
            </a:r>
            <a:r>
              <a:rPr lang="en-GB" altLang="zh-CN" sz="1400" dirty="0" err="1">
                <a:solidFill>
                  <a:srgbClr val="000000"/>
                </a:solidFill>
                <a:latin typeface="Alibaba PuHuiTi R" pitchFamily="18" charset="-122"/>
                <a:ea typeface="Alibaba PuHuiTi R" pitchFamily="18" charset="-122"/>
                <a:cs typeface="Alibaba PuHuiTi R" pitchFamily="18" charset="-122"/>
              </a:rPr>
              <a:t>x.person_info,x.finance_info,x.credit_info,x.act_info</a:t>
            </a:r>
            <a:r>
              <a:rPr lang="en-GB" altLang="zh-CN" sz="1400" dirty="0">
                <a:solidFill>
                  <a:srgbClr val="000000"/>
                </a:solidFill>
                <a:latin typeface="Alibaba PuHuiTi R" pitchFamily="18" charset="-122"/>
                <a:ea typeface="Alibaba PuHuiTi R" pitchFamily="18" charset="-122"/>
                <a:cs typeface="Alibaba PuHuiTi R" pitchFamily="18" charset="-122"/>
              </a:rPr>
              <a:t>) ,axis=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fpr_lr,tpr_lr</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val_y,val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'score'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tpr_lr</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6" name="矩形 5"/>
          <p:cNvSpPr/>
          <p:nvPr/>
        </p:nvSpPr>
        <p:spPr>
          <a:xfrm>
            <a:off x="890015" y="4305738"/>
            <a:ext cx="3044423" cy="338554"/>
          </a:xfrm>
          <a:prstGeom prst="rect">
            <a:avLst/>
          </a:prstGeom>
        </p:spPr>
        <p:txBody>
          <a:bodyPr wrap="none">
            <a:spAutoFit/>
          </a:bodyPr>
          <a:lstStyle/>
          <a:p>
            <a:r>
              <a:rPr lang="en-GB" altLang="zh-CN" sz="1600" dirty="0" err="1">
                <a:latin typeface="Alibaba PuHuiTi R" pitchFamily="18" charset="-122"/>
                <a:ea typeface="Alibaba PuHuiTi R" pitchFamily="18" charset="-122"/>
                <a:cs typeface="Alibaba PuHuiTi R" pitchFamily="18" charset="-122"/>
              </a:rPr>
              <a:t>val_ks</a:t>
            </a:r>
            <a:r>
              <a:rPr lang="en-GB" altLang="zh-CN" sz="1600" dirty="0">
                <a:latin typeface="Alibaba PuHuiTi R" pitchFamily="18" charset="-122"/>
                <a:ea typeface="Alibaba PuHuiTi R" pitchFamily="18" charset="-122"/>
                <a:cs typeface="Alibaba PuHuiTi R" pitchFamily="18" charset="-122"/>
              </a:rPr>
              <a:t> : 0.3928959732014397</a:t>
            </a: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逻辑回归评分卡案例</a:t>
            </a:r>
          </a:p>
        </p:txBody>
      </p:sp>
      <p:sp>
        <p:nvSpPr>
          <p:cNvPr id="7" name="文本框 6"/>
          <p:cNvSpPr txBox="1"/>
          <p:nvPr/>
        </p:nvSpPr>
        <p:spPr>
          <a:xfrm>
            <a:off x="890016" y="1410207"/>
            <a:ext cx="8268610" cy="83099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划分评级</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可以通过分数段对客群进行划分</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得到每一个级别用户的逾期率</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如果希望某个区间的逾期率更大或者更小</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可以调整评分映射函数中的基础分和系数</a:t>
            </a: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p:txBody>
      </p:sp>
      <p:sp>
        <p:nvSpPr>
          <p:cNvPr id="8" name="文本框 7"/>
          <p:cNvSpPr txBox="1"/>
          <p:nvPr/>
        </p:nvSpPr>
        <p:spPr>
          <a:xfrm>
            <a:off x="4031226" y="4434348"/>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973393" y="2123806"/>
            <a:ext cx="7796981" cy="3323987"/>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对应评级区间</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level(score):</a:t>
            </a:r>
          </a:p>
          <a:p>
            <a:r>
              <a:rPr lang="en-GB" altLang="zh-CN" sz="1400" dirty="0">
                <a:solidFill>
                  <a:srgbClr val="000000"/>
                </a:solidFill>
                <a:latin typeface="Alibaba PuHuiTi R" pitchFamily="18" charset="-122"/>
                <a:ea typeface="Alibaba PuHuiTi R" pitchFamily="18" charset="-122"/>
                <a:cs typeface="Alibaba PuHuiTi R" pitchFamily="18" charset="-122"/>
              </a:rPr>
              <a:t>	level = </a:t>
            </a:r>
            <a:r>
              <a:rPr lang="en-GB" altLang="zh-CN" sz="1400" dirty="0">
                <a:solidFill>
                  <a:srgbClr val="098658"/>
                </a:solidFill>
                <a:latin typeface="Alibaba PuHuiTi R" pitchFamily="18" charset="-122"/>
                <a:ea typeface="Alibaba PuHuiTi R" pitchFamily="18" charset="-122"/>
                <a:cs typeface="Alibaba PuHuiTi R" pitchFamily="18" charset="-122"/>
              </a:rPr>
              <a:t>0</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if</a:t>
            </a:r>
            <a:r>
              <a:rPr lang="en-GB" altLang="zh-CN" sz="1400" dirty="0">
                <a:solidFill>
                  <a:srgbClr val="000000"/>
                </a:solidFill>
                <a:latin typeface="Alibaba PuHuiTi R" pitchFamily="18" charset="-122"/>
                <a:ea typeface="Alibaba PuHuiTi R" pitchFamily="18" charset="-122"/>
                <a:cs typeface="Alibaba PuHuiTi R" pitchFamily="18" charset="-122"/>
              </a:rPr>
              <a:t> score &lt;= </a:t>
            </a:r>
            <a:r>
              <a:rPr lang="en-GB" altLang="zh-CN" sz="1400" dirty="0">
                <a:solidFill>
                  <a:srgbClr val="098658"/>
                </a:solidFill>
                <a:latin typeface="Alibaba PuHuiTi R" pitchFamily="18" charset="-122"/>
                <a:ea typeface="Alibaba PuHuiTi R" pitchFamily="18" charset="-122"/>
                <a:cs typeface="Alibaba PuHuiTi R" pitchFamily="18" charset="-122"/>
              </a:rPr>
              <a:t>600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level = </a:t>
            </a:r>
            <a:r>
              <a:rPr lang="en-GB" altLang="zh-CN" sz="1400" dirty="0">
                <a:solidFill>
                  <a:srgbClr val="A31515"/>
                </a:solidFill>
                <a:latin typeface="Alibaba PuHuiTi R" pitchFamily="18" charset="-122"/>
                <a:ea typeface="Alibaba PuHuiTi R" pitchFamily="18" charset="-122"/>
                <a:cs typeface="Alibaba PuHuiTi R" pitchFamily="18" charset="-122"/>
              </a:rPr>
              <a:t>"D"</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a:t>
            </a:r>
            <a:r>
              <a:rPr lang="en-GB" altLang="zh-CN" sz="1400" dirty="0" err="1">
                <a:solidFill>
                  <a:srgbClr val="0000FF"/>
                </a:solidFill>
                <a:latin typeface="Alibaba PuHuiTi R" pitchFamily="18" charset="-122"/>
                <a:ea typeface="Alibaba PuHuiTi R" pitchFamily="18" charset="-122"/>
                <a:cs typeface="Alibaba PuHuiTi R" pitchFamily="18" charset="-122"/>
              </a:rPr>
              <a:t>elif</a:t>
            </a:r>
            <a:r>
              <a:rPr lang="en-GB" altLang="zh-CN" sz="1400" dirty="0">
                <a:solidFill>
                  <a:srgbClr val="000000"/>
                </a:solidFill>
                <a:latin typeface="Alibaba PuHuiTi R" pitchFamily="18" charset="-122"/>
                <a:ea typeface="Alibaba PuHuiTi R" pitchFamily="18" charset="-122"/>
                <a:cs typeface="Alibaba PuHuiTi R" pitchFamily="18" charset="-122"/>
              </a:rPr>
              <a:t> score &lt;= </a:t>
            </a:r>
            <a:r>
              <a:rPr lang="en-GB" altLang="zh-CN" sz="1400" dirty="0">
                <a:solidFill>
                  <a:srgbClr val="098658"/>
                </a:solidFill>
                <a:latin typeface="Alibaba PuHuiTi R" pitchFamily="18" charset="-122"/>
                <a:ea typeface="Alibaba PuHuiTi R" pitchFamily="18" charset="-122"/>
                <a:cs typeface="Alibaba PuHuiTi R" pitchFamily="18" charset="-122"/>
              </a:rPr>
              <a:t>640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and</a:t>
            </a:r>
            <a:r>
              <a:rPr lang="en-GB" altLang="zh-CN" sz="1400" dirty="0">
                <a:solidFill>
                  <a:srgbClr val="000000"/>
                </a:solidFill>
                <a:latin typeface="Alibaba PuHuiTi R" pitchFamily="18" charset="-122"/>
                <a:ea typeface="Alibaba PuHuiTi R" pitchFamily="18" charset="-122"/>
                <a:cs typeface="Alibaba PuHuiTi R" pitchFamily="18" charset="-122"/>
              </a:rPr>
              <a:t> score &gt; </a:t>
            </a:r>
            <a:r>
              <a:rPr lang="en-GB" altLang="zh-CN" sz="1400" dirty="0">
                <a:solidFill>
                  <a:srgbClr val="098658"/>
                </a:solidFill>
                <a:latin typeface="Alibaba PuHuiTi R" pitchFamily="18" charset="-122"/>
                <a:ea typeface="Alibaba PuHuiTi R" pitchFamily="18" charset="-122"/>
                <a:cs typeface="Alibaba PuHuiTi R" pitchFamily="18" charset="-122"/>
              </a:rPr>
              <a:t>600</a:t>
            </a:r>
            <a:r>
              <a:rPr lang="en-GB" altLang="zh-CN" sz="1400" dirty="0">
                <a:solidFill>
                  <a:srgbClr val="000000"/>
                </a:solidFill>
                <a:latin typeface="Alibaba PuHuiTi R" pitchFamily="18" charset="-122"/>
                <a:ea typeface="Alibaba PuHuiTi R" pitchFamily="18" charset="-122"/>
                <a:cs typeface="Alibaba PuHuiTi R" pitchFamily="18" charset="-122"/>
              </a:rPr>
              <a:t> : </a:t>
            </a:r>
          </a:p>
          <a:p>
            <a:r>
              <a:rPr lang="en-GB" altLang="zh-CN" sz="1400" dirty="0">
                <a:solidFill>
                  <a:srgbClr val="000000"/>
                </a:solidFill>
                <a:latin typeface="Alibaba PuHuiTi R" pitchFamily="18" charset="-122"/>
                <a:ea typeface="Alibaba PuHuiTi R" pitchFamily="18" charset="-122"/>
                <a:cs typeface="Alibaba PuHuiTi R" pitchFamily="18" charset="-122"/>
              </a:rPr>
              <a:t>		level = </a:t>
            </a:r>
            <a:r>
              <a:rPr lang="en-GB" altLang="zh-CN" sz="1400" dirty="0">
                <a:solidFill>
                  <a:srgbClr val="A31515"/>
                </a:solidFill>
                <a:latin typeface="Alibaba PuHuiTi R" pitchFamily="18" charset="-122"/>
                <a:ea typeface="Alibaba PuHuiTi R" pitchFamily="18" charset="-122"/>
                <a:cs typeface="Alibaba PuHuiTi R" pitchFamily="18" charset="-122"/>
              </a:rPr>
              <a:t>"C"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a:t>
            </a:r>
            <a:r>
              <a:rPr lang="en-GB" altLang="zh-CN" sz="1400" dirty="0" err="1">
                <a:solidFill>
                  <a:srgbClr val="0000FF"/>
                </a:solidFill>
                <a:latin typeface="Alibaba PuHuiTi R" pitchFamily="18" charset="-122"/>
                <a:ea typeface="Alibaba PuHuiTi R" pitchFamily="18" charset="-122"/>
                <a:cs typeface="Alibaba PuHuiTi R" pitchFamily="18" charset="-122"/>
              </a:rPr>
              <a:t>elif</a:t>
            </a:r>
            <a:r>
              <a:rPr lang="en-GB" altLang="zh-CN" sz="1400" dirty="0">
                <a:solidFill>
                  <a:srgbClr val="000000"/>
                </a:solidFill>
                <a:latin typeface="Alibaba PuHuiTi R" pitchFamily="18" charset="-122"/>
                <a:ea typeface="Alibaba PuHuiTi R" pitchFamily="18" charset="-122"/>
                <a:cs typeface="Alibaba PuHuiTi R" pitchFamily="18" charset="-122"/>
              </a:rPr>
              <a:t> score &lt;= </a:t>
            </a:r>
            <a:r>
              <a:rPr lang="en-GB" altLang="zh-CN" sz="1400" dirty="0">
                <a:solidFill>
                  <a:srgbClr val="098658"/>
                </a:solidFill>
                <a:latin typeface="Alibaba PuHuiTi R" pitchFamily="18" charset="-122"/>
                <a:ea typeface="Alibaba PuHuiTi R" pitchFamily="18" charset="-122"/>
                <a:cs typeface="Alibaba PuHuiTi R" pitchFamily="18" charset="-122"/>
              </a:rPr>
              <a:t>680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and</a:t>
            </a:r>
            <a:r>
              <a:rPr lang="en-GB" altLang="zh-CN" sz="1400" dirty="0">
                <a:solidFill>
                  <a:srgbClr val="000000"/>
                </a:solidFill>
                <a:latin typeface="Alibaba PuHuiTi R" pitchFamily="18" charset="-122"/>
                <a:ea typeface="Alibaba PuHuiTi R" pitchFamily="18" charset="-122"/>
                <a:cs typeface="Alibaba PuHuiTi R" pitchFamily="18" charset="-122"/>
              </a:rPr>
              <a:t> score &gt; </a:t>
            </a:r>
            <a:r>
              <a:rPr lang="en-GB" altLang="zh-CN" sz="1400" dirty="0">
                <a:solidFill>
                  <a:srgbClr val="098658"/>
                </a:solidFill>
                <a:latin typeface="Alibaba PuHuiTi R" pitchFamily="18" charset="-122"/>
                <a:ea typeface="Alibaba PuHuiTi R" pitchFamily="18" charset="-122"/>
                <a:cs typeface="Alibaba PuHuiTi R" pitchFamily="18" charset="-122"/>
              </a:rPr>
              <a:t>640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level = </a:t>
            </a:r>
            <a:r>
              <a:rPr lang="en-GB" altLang="zh-CN" sz="1400" dirty="0">
                <a:solidFill>
                  <a:srgbClr val="A31515"/>
                </a:solidFill>
                <a:latin typeface="Alibaba PuHuiTi R" pitchFamily="18" charset="-122"/>
                <a:ea typeface="Alibaba PuHuiTi R" pitchFamily="18" charset="-122"/>
                <a:cs typeface="Alibaba PuHuiTi R" pitchFamily="18" charset="-122"/>
              </a:rPr>
              <a:t>"B"</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a:t>
            </a:r>
            <a:r>
              <a:rPr lang="en-GB" altLang="zh-CN" sz="1400" dirty="0" err="1">
                <a:solidFill>
                  <a:srgbClr val="0000FF"/>
                </a:solidFill>
                <a:latin typeface="Alibaba PuHuiTi R" pitchFamily="18" charset="-122"/>
                <a:ea typeface="Alibaba PuHuiTi R" pitchFamily="18" charset="-122"/>
                <a:cs typeface="Alibaba PuHuiTi R" pitchFamily="18" charset="-122"/>
              </a:rPr>
              <a:t>elif</a:t>
            </a:r>
            <a:r>
              <a:rPr lang="en-GB" altLang="zh-CN" sz="1400" dirty="0">
                <a:solidFill>
                  <a:srgbClr val="000000"/>
                </a:solidFill>
                <a:latin typeface="Alibaba PuHuiTi R" pitchFamily="18" charset="-122"/>
                <a:ea typeface="Alibaba PuHuiTi R" pitchFamily="18" charset="-122"/>
                <a:cs typeface="Alibaba PuHuiTi R" pitchFamily="18" charset="-122"/>
              </a:rPr>
              <a:t> score &gt; </a:t>
            </a:r>
            <a:r>
              <a:rPr lang="en-GB" altLang="zh-CN" sz="1400" dirty="0">
                <a:solidFill>
                  <a:srgbClr val="098658"/>
                </a:solidFill>
                <a:latin typeface="Alibaba PuHuiTi R" pitchFamily="18" charset="-122"/>
                <a:ea typeface="Alibaba PuHuiTi R" pitchFamily="18" charset="-122"/>
                <a:cs typeface="Alibaba PuHuiTi R" pitchFamily="18" charset="-122"/>
              </a:rPr>
              <a:t>680</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level = </a:t>
            </a:r>
            <a:r>
              <a:rPr lang="en-GB" altLang="zh-CN" sz="1400" dirty="0">
                <a:solidFill>
                  <a:srgbClr val="A31515"/>
                </a:solidFill>
                <a:latin typeface="Alibaba PuHuiTi R" pitchFamily="18" charset="-122"/>
                <a:ea typeface="Alibaba PuHuiTi R" pitchFamily="18" charset="-122"/>
                <a:cs typeface="Alibaba PuHuiTi R" pitchFamily="18" charset="-122"/>
              </a:rPr>
              <a:t>"A"</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level</a:t>
            </a:r>
          </a:p>
          <a:p>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'level'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val.score.map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x : level(x)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val.level.groupby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val.level</a:t>
            </a:r>
            <a:r>
              <a:rPr lang="en-GB" altLang="zh-CN" sz="1400" dirty="0">
                <a:solidFill>
                  <a:srgbClr val="000000"/>
                </a:solidFill>
                <a:latin typeface="Alibaba PuHuiTi R" pitchFamily="18" charset="-122"/>
                <a:ea typeface="Alibaba PuHuiTi R" pitchFamily="18" charset="-122"/>
                <a:cs typeface="Alibaba PuHuiTi R" pitchFamily="18" charset="-122"/>
              </a:rPr>
              <a:t>).count()/</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9" name="图片 8"/>
          <p:cNvPicPr>
            <a:picLocks noChangeAspect="1"/>
          </p:cNvPicPr>
          <p:nvPr/>
        </p:nvPicPr>
        <p:blipFill>
          <a:blip r:embed="rId4"/>
          <a:stretch>
            <a:fillRect/>
          </a:stretch>
        </p:blipFill>
        <p:spPr>
          <a:xfrm>
            <a:off x="973393" y="5541218"/>
            <a:ext cx="2997200" cy="11684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976686" y="1286256"/>
            <a:ext cx="6298881" cy="3188208"/>
          </a:xfrm>
        </p:spPr>
        <p:txBody>
          <a:bodyPr/>
          <a:lstStyle/>
          <a:p>
            <a:endParaRPr lang="en-US" altLang="zh-CN" dirty="0">
              <a:solidFill>
                <a:srgbClr val="AD2B26"/>
              </a:solidFill>
            </a:endParaRPr>
          </a:p>
          <a:p>
            <a:r>
              <a:rPr lang="zh-CN" altLang="en-US" dirty="0"/>
              <a:t>掌握</a:t>
            </a:r>
            <a:r>
              <a:rPr lang="en-GB" altLang="zh-CN" dirty="0"/>
              <a:t>KS</a:t>
            </a:r>
            <a:r>
              <a:rPr lang="zh-CN" altLang="en-US" dirty="0"/>
              <a:t>值的计算方法</a:t>
            </a:r>
          </a:p>
          <a:p>
            <a:r>
              <a:rPr lang="zh-CN" altLang="en-US" dirty="0"/>
              <a:t>知道评分映射方法</a:t>
            </a:r>
          </a:p>
          <a:p>
            <a:r>
              <a:rPr lang="zh-CN" altLang="en-US" dirty="0"/>
              <a:t>知道</a:t>
            </a:r>
            <a:r>
              <a:rPr lang="en-GB" altLang="zh-CN" dirty="0" err="1"/>
              <a:t>LightGBM</a:t>
            </a:r>
            <a:r>
              <a:rPr lang="zh-CN" altLang="en-US" dirty="0"/>
              <a:t>基本原理</a:t>
            </a:r>
          </a:p>
          <a:p>
            <a:r>
              <a:rPr lang="zh-CN" altLang="en-US" dirty="0"/>
              <a:t>掌握使用</a:t>
            </a:r>
            <a:r>
              <a:rPr lang="en-GB" altLang="zh-CN" dirty="0" err="1"/>
              <a:t>lightGBM</a:t>
            </a:r>
            <a:r>
              <a:rPr lang="zh-CN" altLang="en-US" dirty="0"/>
              <a:t>进行特征筛选的方法</a:t>
            </a:r>
          </a:p>
          <a:p>
            <a:r>
              <a:rPr lang="zh-CN" altLang="en-US" dirty="0"/>
              <a:t>应用</a:t>
            </a:r>
            <a:r>
              <a:rPr lang="en-GB" altLang="zh-CN" dirty="0"/>
              <a:t>toad</a:t>
            </a:r>
            <a:r>
              <a:rPr lang="zh-CN" altLang="en-US" dirty="0"/>
              <a:t>构建评分卡模型</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90" y="1815966"/>
            <a:ext cx="6086848" cy="4511040"/>
          </a:xfrm>
        </p:spPr>
        <p:txBody>
          <a:bodyPr/>
          <a:lstStyle/>
          <a:p>
            <a:r>
              <a:rPr lang="zh-CN" altLang="en-US" dirty="0"/>
              <a:t>掌握</a:t>
            </a:r>
            <a:r>
              <a:rPr lang="en-GB" altLang="zh-CN" dirty="0"/>
              <a:t>KS</a:t>
            </a:r>
            <a:r>
              <a:rPr lang="zh-CN" altLang="en-US" dirty="0"/>
              <a:t>值的计算方法</a:t>
            </a:r>
            <a:endParaRPr lang="en-US" altLang="zh-CN" dirty="0"/>
          </a:p>
          <a:p>
            <a:pPr lvl="1"/>
            <a:r>
              <a:rPr lang="en-GB" altLang="zh-CN" b="0" dirty="0">
                <a:latin typeface="Alibaba PuHuiTi R" pitchFamily="18" charset="-122"/>
                <a:ea typeface="Alibaba PuHuiTi R" pitchFamily="18" charset="-122"/>
                <a:cs typeface="Alibaba PuHuiTi R" pitchFamily="18" charset="-122"/>
              </a:rPr>
              <a:t>KS= max</a:t>
            </a:r>
            <a:r>
              <a:rPr lang="zh-CN" altLang="en-GB" b="0" dirty="0">
                <a:latin typeface="Alibaba PuHuiTi R" pitchFamily="18" charset="-122"/>
                <a:ea typeface="Alibaba PuHuiTi R" pitchFamily="18" charset="-122"/>
                <a:cs typeface="Alibaba PuHuiTi R" pitchFamily="18" charset="-122"/>
              </a:rPr>
              <a:t>（</a:t>
            </a:r>
            <a:r>
              <a:rPr lang="en-GB" altLang="zh-CN" b="0" dirty="0">
                <a:latin typeface="Alibaba PuHuiTi R" pitchFamily="18" charset="-122"/>
                <a:ea typeface="Alibaba PuHuiTi R" pitchFamily="18" charset="-122"/>
                <a:cs typeface="Alibaba PuHuiTi R" pitchFamily="18" charset="-122"/>
              </a:rPr>
              <a:t>TPR-FPR</a:t>
            </a:r>
            <a:r>
              <a:rPr lang="zh-CN" altLang="en-GB" b="0" dirty="0">
                <a:latin typeface="Alibaba PuHuiTi R" pitchFamily="18" charset="-122"/>
                <a:ea typeface="Alibaba PuHuiTi R" pitchFamily="18" charset="-122"/>
                <a:cs typeface="Alibaba PuHuiTi R" pitchFamily="18" charset="-122"/>
              </a:rPr>
              <a:t>）</a:t>
            </a:r>
            <a:r>
              <a:rPr lang="en-GB" altLang="zh-CN" b="0" dirty="0">
                <a:latin typeface="Alibaba PuHuiTi R" pitchFamily="18" charset="-122"/>
                <a:ea typeface="Alibaba PuHuiTi R" pitchFamily="18" charset="-122"/>
                <a:cs typeface="Alibaba PuHuiTi R" pitchFamily="18" charset="-122"/>
              </a:rPr>
              <a:t>TPR</a:t>
            </a:r>
            <a:r>
              <a:rPr lang="zh-CN" altLang="en-US" b="0" dirty="0">
                <a:latin typeface="Alibaba PuHuiTi R" pitchFamily="18" charset="-122"/>
                <a:ea typeface="Alibaba PuHuiTi R" pitchFamily="18" charset="-122"/>
                <a:cs typeface="Alibaba PuHuiTi R" pitchFamily="18" charset="-122"/>
              </a:rPr>
              <a:t>和</a:t>
            </a:r>
            <a:r>
              <a:rPr lang="en-GB" altLang="zh-CN" b="0" dirty="0">
                <a:latin typeface="Alibaba PuHuiTi R" pitchFamily="18" charset="-122"/>
                <a:ea typeface="Alibaba PuHuiTi R" pitchFamily="18" charset="-122"/>
                <a:cs typeface="Alibaba PuHuiTi R" pitchFamily="18" charset="-122"/>
              </a:rPr>
              <a:t>FPR</a:t>
            </a:r>
            <a:r>
              <a:rPr lang="zh-CN" altLang="en-US" b="0" dirty="0">
                <a:latin typeface="Alibaba PuHuiTi R" pitchFamily="18" charset="-122"/>
                <a:ea typeface="Alibaba PuHuiTi R" pitchFamily="18" charset="-122"/>
                <a:cs typeface="Alibaba PuHuiTi R" pitchFamily="18" charset="-122"/>
              </a:rPr>
              <a:t>曲线分隔最开的位置就是最好的”截断点“</a:t>
            </a:r>
          </a:p>
          <a:p>
            <a:r>
              <a:rPr lang="zh-CN" altLang="en-US" dirty="0"/>
              <a:t>知道评分映射方法</a:t>
            </a:r>
            <a:endParaRPr lang="en-US" altLang="zh-CN" dirty="0"/>
          </a:p>
          <a:p>
            <a:pPr lvl="1"/>
            <a:r>
              <a:rPr lang="en-US" altLang="zh-CN" b="0" dirty="0">
                <a:latin typeface="Alibaba PuHuiTi R" pitchFamily="18" charset="-122"/>
                <a:ea typeface="Alibaba PuHuiTi R" pitchFamily="18" charset="-122"/>
                <a:cs typeface="Alibaba PuHuiTi R" pitchFamily="18" charset="-122"/>
              </a:rPr>
              <a:t>SCORE</a:t>
            </a:r>
            <a:r>
              <a:rPr lang="zh-CN" altLang="en-US" b="0" dirty="0">
                <a:latin typeface="Alibaba PuHuiTi R" pitchFamily="18" charset="-122"/>
                <a:ea typeface="Alibaba PuHuiTi R" pitchFamily="18" charset="-122"/>
                <a:cs typeface="Alibaba PuHuiTi R" pitchFamily="18" charset="-122"/>
              </a:rPr>
              <a:t> </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 </a:t>
            </a:r>
            <a:r>
              <a:rPr lang="en-US" altLang="zh-CN" b="0" dirty="0">
                <a:latin typeface="Alibaba PuHuiTi R" pitchFamily="18" charset="-122"/>
                <a:ea typeface="Alibaba PuHuiTi R" pitchFamily="18" charset="-122"/>
                <a:cs typeface="Alibaba PuHuiTi R" pitchFamily="18" charset="-122"/>
              </a:rPr>
              <a:t>650+50lg</a:t>
            </a:r>
            <a:r>
              <a:rPr lang="en-US" altLang="zh-CN" b="0" baseline="-25000" dirty="0">
                <a:latin typeface="Alibaba PuHuiTi R" pitchFamily="18" charset="-122"/>
                <a:ea typeface="Alibaba PuHuiTi R" pitchFamily="18" charset="-122"/>
                <a:cs typeface="Alibaba PuHuiTi R" pitchFamily="18" charset="-122"/>
              </a:rPr>
              <a:t>2</a:t>
            </a:r>
            <a:r>
              <a:rPr lang="en-US" altLang="zh-CN" b="0" dirty="0">
                <a:latin typeface="Alibaba PuHuiTi R" pitchFamily="18" charset="-122"/>
                <a:ea typeface="Alibaba PuHuiTi R" pitchFamily="18" charset="-122"/>
                <a:cs typeface="Alibaba PuHuiTi R" pitchFamily="18" charset="-122"/>
              </a:rPr>
              <a:t>(P</a:t>
            </a:r>
            <a:r>
              <a:rPr lang="zh-CN" altLang="en-US" b="0" baseline="-25000" dirty="0">
                <a:latin typeface="Alibaba PuHuiTi R" pitchFamily="18" charset="-122"/>
                <a:ea typeface="Alibaba PuHuiTi R" pitchFamily="18" charset="-122"/>
                <a:cs typeface="Alibaba PuHuiTi R" pitchFamily="18" charset="-122"/>
              </a:rPr>
              <a:t>正样本</a:t>
            </a:r>
            <a:r>
              <a:rPr lang="en-US" altLang="zh-CN" b="0" dirty="0">
                <a:latin typeface="Alibaba PuHuiTi R" pitchFamily="18" charset="-122"/>
                <a:ea typeface="Alibaba PuHuiTi R" pitchFamily="18" charset="-122"/>
                <a:cs typeface="Alibaba PuHuiTi R" pitchFamily="18" charset="-122"/>
              </a:rPr>
              <a:t>/P</a:t>
            </a:r>
            <a:r>
              <a:rPr lang="zh-CN" altLang="en-US" b="0" baseline="-25000" dirty="0">
                <a:latin typeface="Alibaba PuHuiTi R" pitchFamily="18" charset="-122"/>
                <a:ea typeface="Alibaba PuHuiTi R" pitchFamily="18" charset="-122"/>
                <a:cs typeface="Alibaba PuHuiTi R" pitchFamily="18" charset="-122"/>
              </a:rPr>
              <a:t>负样本</a:t>
            </a:r>
            <a:r>
              <a:rPr lang="zh-CN" altLang="en-US" b="0" dirty="0">
                <a:latin typeface="Alibaba PuHuiTi R" pitchFamily="18" charset="-122"/>
                <a:ea typeface="Alibaba PuHuiTi R" pitchFamily="18" charset="-122"/>
                <a:cs typeface="Alibaba PuHuiTi R" pitchFamily="18" charset="-122"/>
              </a:rPr>
              <a:t>）</a:t>
            </a:r>
          </a:p>
          <a:p>
            <a:r>
              <a:rPr lang="zh-CN" altLang="en-US" dirty="0"/>
              <a:t>掌握使用评分卡模型报告的作用</a:t>
            </a:r>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集成学习评分卡</a:t>
            </a: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Gradient Boosting</a:t>
            </a:r>
            <a:r>
              <a:rPr kumimoji="1" lang="zh-CN" altLang="en-US" dirty="0">
                <a:solidFill>
                  <a:srgbClr val="404040"/>
                </a:solidFill>
              </a:rPr>
              <a:t>算法回顾</a:t>
            </a:r>
          </a:p>
        </p:txBody>
      </p:sp>
      <p:sp>
        <p:nvSpPr>
          <p:cNvPr id="6" name="文本框 5"/>
          <p:cNvSpPr txBox="1"/>
          <p:nvPr/>
        </p:nvSpPr>
        <p:spPr>
          <a:xfrm>
            <a:off x="890016" y="1524542"/>
            <a:ext cx="4770858" cy="1731243"/>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基本原理</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训练一个模型</a:t>
            </a:r>
            <a:r>
              <a:rPr lang="en-GB" altLang="zh-CN" sz="1600" dirty="0">
                <a:latin typeface="Alibaba PuHuiTi R" pitchFamily="18" charset="-122"/>
                <a:ea typeface="Alibaba PuHuiTi R" pitchFamily="18" charset="-122"/>
                <a:cs typeface="Alibaba PuHuiTi R" pitchFamily="18" charset="-122"/>
              </a:rPr>
              <a:t>m1,</a:t>
            </a:r>
            <a:r>
              <a:rPr lang="zh-CN" altLang="en-US" sz="1600" dirty="0">
                <a:latin typeface="Alibaba PuHuiTi R" pitchFamily="18" charset="-122"/>
                <a:ea typeface="Alibaba PuHuiTi R" pitchFamily="18" charset="-122"/>
                <a:cs typeface="Alibaba PuHuiTi R" pitchFamily="18" charset="-122"/>
              </a:rPr>
              <a:t>产生错误</a:t>
            </a:r>
            <a:r>
              <a:rPr lang="en-GB" altLang="zh-CN" sz="1600" dirty="0">
                <a:latin typeface="Alibaba PuHuiTi R" pitchFamily="18" charset="-122"/>
                <a:ea typeface="Alibaba PuHuiTi R" pitchFamily="18" charset="-122"/>
                <a:cs typeface="Alibaba PuHuiTi R" pitchFamily="18" charset="-122"/>
              </a:rPr>
              <a:t>e1</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针对</a:t>
            </a:r>
            <a:r>
              <a:rPr lang="en-GB" altLang="zh-CN" sz="1600" dirty="0">
                <a:latin typeface="Alibaba PuHuiTi R" pitchFamily="18" charset="-122"/>
                <a:ea typeface="Alibaba PuHuiTi R" pitchFamily="18" charset="-122"/>
                <a:cs typeface="Alibaba PuHuiTi R" pitchFamily="18" charset="-122"/>
              </a:rPr>
              <a:t>e1</a:t>
            </a:r>
            <a:r>
              <a:rPr lang="zh-CN" altLang="en-US" sz="1600" dirty="0">
                <a:latin typeface="Alibaba PuHuiTi R" pitchFamily="18" charset="-122"/>
                <a:ea typeface="Alibaba PuHuiTi R" pitchFamily="18" charset="-122"/>
                <a:cs typeface="Alibaba PuHuiTi R" pitchFamily="18" charset="-122"/>
              </a:rPr>
              <a:t>训练一个模型</a:t>
            </a:r>
            <a:r>
              <a:rPr lang="en-GB" altLang="zh-CN" sz="1600" dirty="0">
                <a:latin typeface="Alibaba PuHuiTi R" pitchFamily="18" charset="-122"/>
                <a:ea typeface="Alibaba PuHuiTi R" pitchFamily="18" charset="-122"/>
                <a:cs typeface="Alibaba PuHuiTi R" pitchFamily="18" charset="-122"/>
              </a:rPr>
              <a:t>m2,</a:t>
            </a:r>
            <a:r>
              <a:rPr lang="zh-CN" altLang="en-US" sz="1600" dirty="0">
                <a:latin typeface="Alibaba PuHuiTi R" pitchFamily="18" charset="-122"/>
                <a:ea typeface="Alibaba PuHuiTi R" pitchFamily="18" charset="-122"/>
                <a:cs typeface="Alibaba PuHuiTi R" pitchFamily="18" charset="-122"/>
              </a:rPr>
              <a:t>产生错误</a:t>
            </a:r>
            <a:r>
              <a:rPr lang="en-GB" altLang="zh-CN" sz="1600" dirty="0">
                <a:latin typeface="Alibaba PuHuiTi R" pitchFamily="18" charset="-122"/>
                <a:ea typeface="Alibaba PuHuiTi R" pitchFamily="18" charset="-122"/>
                <a:cs typeface="Alibaba PuHuiTi R" pitchFamily="18" charset="-122"/>
              </a:rPr>
              <a:t>e2</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针对</a:t>
            </a:r>
            <a:r>
              <a:rPr lang="en-GB" altLang="zh-CN" sz="1600" dirty="0">
                <a:latin typeface="Alibaba PuHuiTi R" pitchFamily="18" charset="-122"/>
                <a:ea typeface="Alibaba PuHuiTi R" pitchFamily="18" charset="-122"/>
                <a:cs typeface="Alibaba PuHuiTi R" pitchFamily="18" charset="-122"/>
              </a:rPr>
              <a:t>e2</a:t>
            </a:r>
            <a:r>
              <a:rPr lang="zh-CN" altLang="en-US" sz="1600" dirty="0">
                <a:latin typeface="Alibaba PuHuiTi R" pitchFamily="18" charset="-122"/>
                <a:ea typeface="Alibaba PuHuiTi R" pitchFamily="18" charset="-122"/>
                <a:cs typeface="Alibaba PuHuiTi R" pitchFamily="18" charset="-122"/>
              </a:rPr>
              <a:t>训练第三个模型</a:t>
            </a:r>
            <a:r>
              <a:rPr lang="en-GB" altLang="zh-CN" sz="1600" dirty="0">
                <a:latin typeface="Alibaba PuHuiTi R" pitchFamily="18" charset="-122"/>
                <a:ea typeface="Alibaba PuHuiTi R" pitchFamily="18" charset="-122"/>
                <a:cs typeface="Alibaba PuHuiTi R" pitchFamily="18" charset="-122"/>
              </a:rPr>
              <a:t>m3,</a:t>
            </a:r>
            <a:r>
              <a:rPr lang="zh-CN" altLang="en-US" sz="1600" dirty="0">
                <a:latin typeface="Alibaba PuHuiTi R" pitchFamily="18" charset="-122"/>
                <a:ea typeface="Alibaba PuHuiTi R" pitchFamily="18" charset="-122"/>
                <a:cs typeface="Alibaba PuHuiTi R" pitchFamily="18" charset="-122"/>
              </a:rPr>
              <a:t>产生错误</a:t>
            </a:r>
            <a:r>
              <a:rPr lang="en-GB" altLang="zh-CN" sz="1600" dirty="0">
                <a:latin typeface="Alibaba PuHuiTi R" pitchFamily="18" charset="-122"/>
                <a:ea typeface="Alibaba PuHuiTi R" pitchFamily="18" charset="-122"/>
                <a:cs typeface="Alibaba PuHuiTi R" pitchFamily="18" charset="-122"/>
              </a:rPr>
              <a:t>e3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最终预测结果是：</a:t>
            </a:r>
            <a:r>
              <a:rPr lang="en-GB" altLang="zh-CN" sz="1600" dirty="0">
                <a:latin typeface="Alibaba PuHuiTi R" pitchFamily="18" charset="-122"/>
                <a:ea typeface="Alibaba PuHuiTi R" pitchFamily="18" charset="-122"/>
                <a:cs typeface="Alibaba PuHuiTi R" pitchFamily="18" charset="-122"/>
              </a:rPr>
              <a:t>m1+m2+m3+.....</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descr="图片包含 图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66" y="1734295"/>
            <a:ext cx="5055418" cy="4802647"/>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Gradient Boosting</a:t>
            </a:r>
            <a:r>
              <a:rPr kumimoji="1" lang="zh-CN" altLang="en-US" dirty="0">
                <a:solidFill>
                  <a:srgbClr val="404040"/>
                </a:solidFill>
              </a:rPr>
              <a:t>算法回顾</a:t>
            </a:r>
          </a:p>
        </p:txBody>
      </p:sp>
      <p:sp>
        <p:nvSpPr>
          <p:cNvPr id="6" name="文本框 5"/>
          <p:cNvSpPr txBox="1"/>
          <p:nvPr/>
        </p:nvSpPr>
        <p:spPr>
          <a:xfrm>
            <a:off x="890016" y="1524542"/>
            <a:ext cx="10860665" cy="3701013"/>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是</a:t>
            </a:r>
            <a:r>
              <a:rPr lang="en-GB" altLang="zh-CN" sz="1600" dirty="0">
                <a:latin typeface="Alibaba PuHuiTi R" pitchFamily="18" charset="-122"/>
                <a:ea typeface="Alibaba PuHuiTi R" pitchFamily="18" charset="-122"/>
                <a:cs typeface="Alibaba PuHuiTi R" pitchFamily="18" charset="-122"/>
              </a:rPr>
              <a:t>boosting</a:t>
            </a:r>
            <a:r>
              <a:rPr lang="zh-CN" altLang="en-US" sz="1600" dirty="0">
                <a:latin typeface="Alibaba PuHuiTi R" pitchFamily="18" charset="-122"/>
                <a:ea typeface="Alibaba PuHuiTi R" pitchFamily="18" charset="-122"/>
                <a:cs typeface="Alibaba PuHuiTi R" pitchFamily="18" charset="-122"/>
              </a:rPr>
              <a:t>的一种方法，主要思想</a:t>
            </a:r>
            <a:r>
              <a:rPr lang="en-US" altLang="zh-CN" sz="1600" dirty="0">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每一次建立单个分类器时，是在之前建立的模型的损失函数的梯度下降方向。</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损失函数越大，说明模型越容易出错，如果我们的模型能让损失函数持续的下降，则说明</a:t>
            </a:r>
            <a:endParaRPr lang="en-US" altLang="zh-CN" sz="1600" dirty="0">
              <a:latin typeface="Alibaba PuHuiTi R" pitchFamily="18" charset="-122"/>
              <a:ea typeface="Alibaba PuHuiTi R" pitchFamily="18" charset="-122"/>
              <a:cs typeface="Alibaba PuHuiTi R" pitchFamily="18" charset="-122"/>
            </a:endParaRPr>
          </a:p>
          <a:p>
            <a:pPr lvl="1"/>
            <a:r>
              <a:rPr lang="zh-CN" altLang="en-US" sz="1600" dirty="0">
                <a:latin typeface="Alibaba PuHuiTi R" pitchFamily="18" charset="-122"/>
                <a:ea typeface="Alibaba PuHuiTi R" pitchFamily="18" charset="-122"/>
                <a:cs typeface="Alibaba PuHuiTi R" pitchFamily="18" charset="-122"/>
              </a:rPr>
              <a:t>     我们的模型在持续不断的改进，而最好的方式就是让损失函数在其梯度的方向上下降。</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的核心在于每一棵树学的是之前所有树结论和的残差</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残差就是真实值与预测值的差值</a:t>
            </a:r>
          </a:p>
          <a:p>
            <a:pPr marL="1200150" lvl="2"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为了得到残差，</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中的树全部是回归树，不用分类树</a:t>
            </a:r>
          </a:p>
          <a:p>
            <a:pPr marL="742950" lvl="1"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Shrinkage</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缩减）是 </a:t>
            </a:r>
            <a:r>
              <a:rPr lang="en-GB" altLang="zh-CN" sz="1600" dirty="0">
                <a:latin typeface="Alibaba PuHuiTi R" pitchFamily="18" charset="-122"/>
                <a:ea typeface="Alibaba PuHuiTi R" pitchFamily="18" charset="-122"/>
                <a:cs typeface="Alibaba PuHuiTi R" pitchFamily="18" charset="-122"/>
              </a:rPr>
              <a:t>GBDT </a:t>
            </a:r>
            <a:r>
              <a:rPr lang="zh-CN" altLang="en-US" sz="1600" dirty="0">
                <a:latin typeface="Alibaba PuHuiTi R" pitchFamily="18" charset="-122"/>
                <a:ea typeface="Alibaba PuHuiTi R" pitchFamily="18" charset="-122"/>
                <a:cs typeface="Alibaba PuHuiTi R" pitchFamily="18" charset="-122"/>
              </a:rPr>
              <a:t>的一个重要演进分支</a:t>
            </a:r>
          </a:p>
          <a:p>
            <a:pPr marL="1200150" lvl="2"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Shrinkage</a:t>
            </a:r>
            <a:r>
              <a:rPr lang="zh-CN" altLang="en-US" sz="1600" dirty="0">
                <a:latin typeface="Alibaba PuHuiTi R" pitchFamily="18" charset="-122"/>
                <a:ea typeface="Alibaba PuHuiTi R" pitchFamily="18" charset="-122"/>
                <a:cs typeface="Alibaba PuHuiTi R" pitchFamily="18" charset="-122"/>
              </a:rPr>
              <a:t>的思想在于每次走一小步来逼近真实的结果，比直接迈大步的方式好</a:t>
            </a:r>
          </a:p>
          <a:p>
            <a:pPr marL="1200150" lvl="2"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Shrinkage</a:t>
            </a:r>
            <a:r>
              <a:rPr lang="zh-CN" altLang="en-US" sz="1600" dirty="0">
                <a:latin typeface="Alibaba PuHuiTi R" pitchFamily="18" charset="-122"/>
                <a:ea typeface="Alibaba PuHuiTi R" pitchFamily="18" charset="-122"/>
                <a:cs typeface="Alibaba PuHuiTi R" pitchFamily="18" charset="-122"/>
              </a:rPr>
              <a:t>可以有效减少过拟合的风险。它认为每棵树只学到了一小部分，累加的时候只累加这一小部分，</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      通过多学习几棵树来弥补不足。这累加的一小部分（步长*残差）来逐步逼近目标，</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      所以各个树的残差是渐变的而不是陡变的。</a:t>
            </a:r>
          </a:p>
          <a:p>
            <a:pPr marL="742950" lvl="1"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可以用于回归问题（线性和非线性），也可用于分类问题</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Gradient Boosting</a:t>
            </a:r>
            <a:r>
              <a:rPr kumimoji="1" lang="zh-CN" altLang="en-US" dirty="0">
                <a:solidFill>
                  <a:srgbClr val="404040"/>
                </a:solidFill>
              </a:rPr>
              <a:t>算法回顾</a:t>
            </a:r>
          </a:p>
        </p:txBody>
      </p:sp>
      <p:sp>
        <p:nvSpPr>
          <p:cNvPr id="6" name="文本框 5"/>
          <p:cNvSpPr txBox="1"/>
          <p:nvPr/>
        </p:nvSpPr>
        <p:spPr>
          <a:xfrm>
            <a:off x="731521" y="1457271"/>
            <a:ext cx="9533059" cy="2962349"/>
          </a:xfrm>
          <a:prstGeom prst="rect">
            <a:avLst/>
          </a:prstGeom>
          <a:noFill/>
        </p:spPr>
        <p:txBody>
          <a:bodyPr wrap="none" rtlCol="0">
            <a:spAutoFit/>
          </a:bodyPr>
          <a:lstStyle/>
          <a:p>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和随机森林的异同点</a:t>
            </a:r>
          </a:p>
          <a:p>
            <a:pPr lvl="1"/>
            <a:r>
              <a:rPr lang="zh-CN" altLang="en-US" sz="1600" dirty="0">
                <a:latin typeface="Alibaba PuHuiTi R" pitchFamily="18" charset="-122"/>
                <a:ea typeface="Alibaba PuHuiTi R" pitchFamily="18" charset="-122"/>
                <a:cs typeface="Alibaba PuHuiTi R" pitchFamily="18" charset="-122"/>
              </a:rPr>
              <a:t>相同点：</a:t>
            </a:r>
          </a:p>
          <a:p>
            <a:pPr lvl="2"/>
            <a:r>
              <a:rPr lang="zh-CN" altLang="en-US" sz="1600" dirty="0">
                <a:latin typeface="Alibaba PuHuiTi R" pitchFamily="18" charset="-122"/>
                <a:ea typeface="Alibaba PuHuiTi R" pitchFamily="18" charset="-122"/>
                <a:cs typeface="Alibaba PuHuiTi R" pitchFamily="18" charset="-122"/>
              </a:rPr>
              <a:t>都是由多棵树构成，最终的结果也是由多棵树决定。</a:t>
            </a:r>
          </a:p>
          <a:p>
            <a:pPr lvl="1"/>
            <a:r>
              <a:rPr lang="zh-CN" altLang="en-US" sz="1600" dirty="0">
                <a:latin typeface="Alibaba PuHuiTi R" pitchFamily="18" charset="-122"/>
                <a:ea typeface="Alibaba PuHuiTi R" pitchFamily="18" charset="-122"/>
                <a:cs typeface="Alibaba PuHuiTi R" pitchFamily="18" charset="-122"/>
              </a:rPr>
              <a:t>不同点：</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随机森林可以由分类树和回归树组成，</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只能由回归树组成。</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随机森林的树可以并行生成，而</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只能串行生成，所以随机森林的训练速度相对较快。</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随机森林关注减小模型的方差，</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关注减小模型的偏差。</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随机森林对异常值不敏感，</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对异常值非常敏感。</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随机森林最终的结果是多数投票或简单平均，而</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是加权累计起来。</a:t>
            </a:r>
            <a:endParaRPr lang="en-US" altLang="zh-CN" sz="1600" dirty="0">
              <a:latin typeface="Alibaba PuHuiTi R" pitchFamily="18" charset="-122"/>
              <a:ea typeface="Alibaba PuHuiTi R" pitchFamily="18" charset="-122"/>
              <a:cs typeface="Alibaba PuHuiTi R" pitchFamily="18" charset="-122"/>
            </a:endParaRPr>
          </a:p>
          <a:p>
            <a:pPr lvl="2"/>
            <a:endParaRPr lang="zh-CN" altLang="en-US"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1361" y="3276673"/>
            <a:ext cx="3490551" cy="313365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6" name="文本框 5"/>
          <p:cNvSpPr txBox="1"/>
          <p:nvPr/>
        </p:nvSpPr>
        <p:spPr>
          <a:xfrm>
            <a:off x="899848" y="1377059"/>
            <a:ext cx="10578537" cy="1323439"/>
          </a:xfrm>
          <a:prstGeom prst="rect">
            <a:avLst/>
          </a:prstGeom>
          <a:noFill/>
        </p:spPr>
        <p:txBody>
          <a:bodyPr wrap="none" rtlCol="0">
            <a:spAutoFit/>
          </a:bodyPr>
          <a:lstStyle/>
          <a:p>
            <a:r>
              <a:rPr lang="zh-CN" altLang="en-US" sz="1600" dirty="0">
                <a:latin typeface="Alibaba PuHuiTi R" pitchFamily="18" charset="-122"/>
                <a:ea typeface="Alibaba PuHuiTi R" pitchFamily="18" charset="-122"/>
                <a:cs typeface="Alibaba PuHuiTi R" pitchFamily="18" charset="-122"/>
              </a:rPr>
              <a:t>什么是</a:t>
            </a:r>
            <a:r>
              <a:rPr lang="en-GB" altLang="zh-CN" sz="1600" dirty="0" err="1">
                <a:latin typeface="Alibaba PuHuiTi R" pitchFamily="18" charset="-122"/>
                <a:ea typeface="Alibaba PuHuiTi R" pitchFamily="18" charset="-122"/>
                <a:cs typeface="Alibaba PuHuiTi R" pitchFamily="18" charset="-122"/>
              </a:rPr>
              <a:t>lightGBM</a:t>
            </a:r>
            <a:endParaRPr lang="en-GB" altLang="zh-CN" sz="1600" dirty="0">
              <a:latin typeface="Alibaba PuHuiTi R" pitchFamily="18" charset="-122"/>
              <a:ea typeface="Alibaba PuHuiTi R" pitchFamily="18" charset="-122"/>
              <a:cs typeface="Alibaba PuHuiTi R" pitchFamily="18" charset="-122"/>
            </a:endParaRPr>
          </a:p>
          <a:p>
            <a:pPr lvl="1"/>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是</a:t>
            </a:r>
            <a:r>
              <a:rPr lang="en-US" altLang="zh-CN" sz="1600" dirty="0">
                <a:latin typeface="Alibaba PuHuiTi R" pitchFamily="18" charset="-122"/>
                <a:ea typeface="Alibaba PuHuiTi R" pitchFamily="18" charset="-122"/>
                <a:cs typeface="Alibaba PuHuiTi R" pitchFamily="18" charset="-122"/>
              </a:rPr>
              <a:t>2017</a:t>
            </a:r>
            <a:r>
              <a:rPr lang="zh-CN" altLang="en-US" sz="1600" dirty="0">
                <a:latin typeface="Alibaba PuHuiTi R" pitchFamily="18" charset="-122"/>
                <a:ea typeface="Alibaba PuHuiTi R" pitchFamily="18" charset="-122"/>
                <a:cs typeface="Alibaba PuHuiTi R" pitchFamily="18" charset="-122"/>
              </a:rPr>
              <a:t>年</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月，微软在</a:t>
            </a:r>
            <a:r>
              <a:rPr lang="en-GB" altLang="zh-CN" sz="1600" dirty="0" err="1">
                <a:latin typeface="Alibaba PuHuiTi R" pitchFamily="18" charset="-122"/>
                <a:ea typeface="Alibaba PuHuiTi R" pitchFamily="18" charset="-122"/>
                <a:cs typeface="Alibaba PuHuiTi R" pitchFamily="18" charset="-122"/>
              </a:rPr>
              <a:t>GItHub</a:t>
            </a:r>
            <a:r>
              <a:rPr lang="zh-CN" altLang="en-US" sz="1600" dirty="0">
                <a:latin typeface="Alibaba PuHuiTi R" pitchFamily="18" charset="-122"/>
                <a:ea typeface="Alibaba PuHuiTi R" pitchFamily="18" charset="-122"/>
                <a:cs typeface="Alibaba PuHuiTi R" pitchFamily="18" charset="-122"/>
              </a:rPr>
              <a:t>上开源的一个新的梯度提升框架。</a:t>
            </a:r>
          </a:p>
          <a:p>
            <a:pPr lvl="1"/>
            <a:r>
              <a:rPr lang="zh-CN" altLang="en-US" sz="1600" dirty="0">
                <a:latin typeface="Alibaba PuHuiTi R" pitchFamily="18" charset="-122"/>
                <a:ea typeface="Alibaba PuHuiTi R" pitchFamily="18" charset="-122"/>
                <a:cs typeface="Alibaba PuHuiTi R" pitchFamily="18" charset="-122"/>
              </a:rPr>
              <a:t>在开源之后，就被别人冠以“速度惊人”、“支持分布式”、“代码清晰易懂”、“占用内存小”等属性。</a:t>
            </a:r>
          </a:p>
          <a:p>
            <a:pPr lvl="1"/>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主打的高效并行训练让其性能超越现有其他</a:t>
            </a:r>
            <a:r>
              <a:rPr lang="en-GB" altLang="zh-CN" sz="1600" dirty="0">
                <a:latin typeface="Alibaba PuHuiTi R" pitchFamily="18" charset="-122"/>
                <a:ea typeface="Alibaba PuHuiTi R" pitchFamily="18" charset="-122"/>
                <a:cs typeface="Alibaba PuHuiTi R" pitchFamily="18" charset="-122"/>
              </a:rPr>
              <a:t>boosting</a:t>
            </a:r>
            <a:r>
              <a:rPr lang="zh-CN" altLang="en-US" sz="1600" dirty="0">
                <a:latin typeface="Alibaba PuHuiTi R" pitchFamily="18" charset="-122"/>
                <a:ea typeface="Alibaba PuHuiTi R" pitchFamily="18" charset="-122"/>
                <a:cs typeface="Alibaba PuHuiTi R" pitchFamily="18" charset="-122"/>
              </a:rPr>
              <a:t>工具。</a:t>
            </a:r>
            <a:endParaRPr lang="en-US" altLang="zh-CN" sz="1600" dirty="0">
              <a:latin typeface="Alibaba PuHuiTi R" pitchFamily="18" charset="-122"/>
              <a:ea typeface="Alibaba PuHuiTi R" pitchFamily="18" charset="-122"/>
              <a:cs typeface="Alibaba PuHuiTi R" pitchFamily="18" charset="-122"/>
            </a:endParaRPr>
          </a:p>
          <a:p>
            <a:pPr lvl="1"/>
            <a:r>
              <a:rPr lang="zh-CN" altLang="en-US" sz="1600" dirty="0">
                <a:latin typeface="Alibaba PuHuiTi R" pitchFamily="18" charset="-122"/>
                <a:ea typeface="Alibaba PuHuiTi R" pitchFamily="18" charset="-122"/>
                <a:cs typeface="Alibaba PuHuiTi R" pitchFamily="18" charset="-122"/>
              </a:rPr>
              <a:t>在</a:t>
            </a:r>
            <a:r>
              <a:rPr lang="en-GB" altLang="zh-CN" sz="1600" dirty="0">
                <a:latin typeface="Alibaba PuHuiTi R" pitchFamily="18" charset="-122"/>
                <a:ea typeface="Alibaba PuHuiTi R" pitchFamily="18" charset="-122"/>
                <a:cs typeface="Alibaba PuHuiTi R" pitchFamily="18" charset="-122"/>
              </a:rPr>
              <a:t>Higgs</a:t>
            </a:r>
            <a:r>
              <a:rPr lang="zh-CN" altLang="en-US" sz="1600" dirty="0">
                <a:latin typeface="Alibaba PuHuiTi R" pitchFamily="18" charset="-122"/>
                <a:ea typeface="Alibaba PuHuiTi R" pitchFamily="18" charset="-122"/>
                <a:cs typeface="Alibaba PuHuiTi R" pitchFamily="18" charset="-122"/>
              </a:rPr>
              <a:t>数据集上的试验表明，</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比</a:t>
            </a:r>
            <a:r>
              <a:rPr lang="en-GB" altLang="zh-CN" sz="1600" dirty="0" err="1">
                <a:latin typeface="Alibaba PuHuiTi R" pitchFamily="18" charset="-122"/>
                <a:ea typeface="Alibaba PuHuiTi R" pitchFamily="18" charset="-122"/>
                <a:cs typeface="Alibaba PuHuiTi R" pitchFamily="18" charset="-122"/>
              </a:rPr>
              <a:t>XGBoost</a:t>
            </a:r>
            <a:r>
              <a:rPr lang="zh-CN" altLang="en-US" sz="1600" dirty="0">
                <a:latin typeface="Alibaba PuHuiTi R" pitchFamily="18" charset="-122"/>
                <a:ea typeface="Alibaba PuHuiTi R" pitchFamily="18" charset="-122"/>
                <a:cs typeface="Alibaba PuHuiTi R" pitchFamily="18" charset="-122"/>
              </a:rPr>
              <a:t>快将近</a:t>
            </a:r>
            <a:r>
              <a:rPr lang="en-US" altLang="zh-CN" sz="1600" dirty="0">
                <a:latin typeface="Alibaba PuHuiTi R" pitchFamily="18" charset="-122"/>
                <a:ea typeface="Alibaba PuHuiTi R" pitchFamily="18" charset="-122"/>
                <a:cs typeface="Alibaba PuHuiTi R" pitchFamily="18" charset="-122"/>
              </a:rPr>
              <a:t>10</a:t>
            </a:r>
            <a:r>
              <a:rPr lang="zh-CN" altLang="en-US" sz="1600" dirty="0">
                <a:latin typeface="Alibaba PuHuiTi R" pitchFamily="18" charset="-122"/>
                <a:ea typeface="Alibaba PuHuiTi R" pitchFamily="18" charset="-122"/>
                <a:cs typeface="Alibaba PuHuiTi R" pitchFamily="18" charset="-122"/>
              </a:rPr>
              <a:t>倍，内存占用率大约为</a:t>
            </a:r>
            <a:r>
              <a:rPr lang="en-GB" altLang="zh-CN" sz="1600" dirty="0" err="1">
                <a:latin typeface="Alibaba PuHuiTi R" pitchFamily="18" charset="-122"/>
                <a:ea typeface="Alibaba PuHuiTi R" pitchFamily="18" charset="-122"/>
                <a:cs typeface="Alibaba PuHuiTi R" pitchFamily="18" charset="-122"/>
              </a:rPr>
              <a:t>XGBoost</a:t>
            </a:r>
            <a:r>
              <a:rPr lang="zh-CN" altLang="en-US" sz="1600" dirty="0">
                <a:latin typeface="Alibaba PuHuiTi R" pitchFamily="18" charset="-122"/>
                <a:ea typeface="Alibaba PuHuiTi R" pitchFamily="18" charset="-122"/>
                <a:cs typeface="Alibaba PuHuiTi R" pitchFamily="18" charset="-122"/>
              </a:rPr>
              <a:t>的</a:t>
            </a:r>
            <a:r>
              <a:rPr lang="en-US" altLang="zh-CN" sz="1600" dirty="0">
                <a:latin typeface="Alibaba PuHuiTi R" pitchFamily="18" charset="-122"/>
                <a:ea typeface="Alibaba PuHuiTi R" pitchFamily="18" charset="-122"/>
                <a:cs typeface="Alibaba PuHuiTi R" pitchFamily="18" charset="-122"/>
              </a:rPr>
              <a:t>1/6</a:t>
            </a:r>
            <a:r>
              <a:rPr lang="zh-CN" altLang="en-US" sz="1600" dirty="0">
                <a:latin typeface="Alibaba PuHuiTi R" pitchFamily="18" charset="-122"/>
                <a:ea typeface="Alibaba PuHuiTi R" pitchFamily="18" charset="-122"/>
                <a:cs typeface="Alibaba PuHuiTi R" pitchFamily="18" charset="-122"/>
              </a:rPr>
              <a:t>。</a:t>
            </a:r>
          </a:p>
        </p:txBody>
      </p:sp>
      <p:sp>
        <p:nvSpPr>
          <p:cNvPr id="7" name="文本框 6"/>
          <p:cNvSpPr txBox="1"/>
          <p:nvPr/>
        </p:nvSpPr>
        <p:spPr>
          <a:xfrm>
            <a:off x="882072" y="2767280"/>
            <a:ext cx="9515618" cy="1569660"/>
          </a:xfrm>
          <a:prstGeom prst="rect">
            <a:avLst/>
          </a:prstGeom>
          <a:noFill/>
        </p:spPr>
        <p:txBody>
          <a:bodyPr wrap="none" rtlCol="0">
            <a:spAutoFit/>
          </a:bodyPr>
          <a:lstStyle/>
          <a:p>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原理</a:t>
            </a:r>
          </a:p>
          <a:p>
            <a:pPr lvl="1"/>
            <a:r>
              <a:rPr lang="en-GB" altLang="zh-CN" sz="1600" dirty="0" err="1">
                <a:latin typeface="Alibaba PuHuiTi R" pitchFamily="18" charset="-122"/>
                <a:ea typeface="Alibaba PuHuiTi R" pitchFamily="18" charset="-122"/>
                <a:cs typeface="Alibaba PuHuiTi R" pitchFamily="18" charset="-122"/>
              </a:rPr>
              <a:t>lightGBM</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主要基于以下方面优化，提升整体特特性：基于</a:t>
            </a:r>
            <a:r>
              <a:rPr lang="en-GB" altLang="zh-CN" sz="1600" dirty="0">
                <a:latin typeface="Alibaba PuHuiTi R" pitchFamily="18" charset="-122"/>
                <a:ea typeface="Alibaba PuHuiTi R" pitchFamily="18" charset="-122"/>
                <a:cs typeface="Alibaba PuHuiTi R" pitchFamily="18" charset="-122"/>
              </a:rPr>
              <a:t>Histogram</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直方图）的决策树算法</a:t>
            </a:r>
          </a:p>
          <a:p>
            <a:pPr lvl="1"/>
            <a:r>
              <a:rPr lang="en-GB" altLang="zh-CN" sz="1600" dirty="0" err="1">
                <a:latin typeface="Alibaba PuHuiTi R" pitchFamily="18" charset="-122"/>
                <a:ea typeface="Alibaba PuHuiTi R" pitchFamily="18" charset="-122"/>
                <a:cs typeface="Alibaba PuHuiTi R" pitchFamily="18" charset="-122"/>
              </a:rPr>
              <a:t>Lightgbm</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的</a:t>
            </a:r>
            <a:r>
              <a:rPr lang="en-GB" altLang="zh-CN" sz="1600" dirty="0">
                <a:latin typeface="Alibaba PuHuiTi R" pitchFamily="18" charset="-122"/>
                <a:ea typeface="Alibaba PuHuiTi R" pitchFamily="18" charset="-122"/>
                <a:cs typeface="Alibaba PuHuiTi R" pitchFamily="18" charset="-122"/>
              </a:rPr>
              <a:t>Histogram</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直方图）做差加速</a:t>
            </a:r>
          </a:p>
          <a:p>
            <a:pPr lvl="1"/>
            <a:r>
              <a:rPr lang="zh-CN" altLang="en-US" sz="1600" dirty="0">
                <a:latin typeface="Alibaba PuHuiTi R" pitchFamily="18" charset="-122"/>
                <a:ea typeface="Alibaba PuHuiTi R" pitchFamily="18" charset="-122"/>
                <a:cs typeface="Alibaba PuHuiTi R" pitchFamily="18" charset="-122"/>
              </a:rPr>
              <a:t>带深度限制的</a:t>
            </a: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的叶子生长策略</a:t>
            </a:r>
          </a:p>
          <a:p>
            <a:pPr lvl="1"/>
            <a:r>
              <a:rPr lang="zh-CN" altLang="en-US" sz="1600" dirty="0">
                <a:latin typeface="Alibaba PuHuiTi R" pitchFamily="18" charset="-122"/>
                <a:ea typeface="Alibaba PuHuiTi R" pitchFamily="18" charset="-122"/>
                <a:cs typeface="Alibaba PuHuiTi R" pitchFamily="18" charset="-122"/>
              </a:rPr>
              <a:t>直接支持类别特征</a:t>
            </a:r>
          </a:p>
          <a:p>
            <a:pPr lvl="1"/>
            <a:r>
              <a:rPr lang="zh-CN" altLang="en-US" sz="1600" dirty="0">
                <a:latin typeface="Alibaba PuHuiTi R" pitchFamily="18" charset="-122"/>
                <a:ea typeface="Alibaba PuHuiTi R" pitchFamily="18" charset="-122"/>
                <a:cs typeface="Alibaba PuHuiTi R" pitchFamily="18" charset="-122"/>
              </a:rPr>
              <a:t>直接支持高效并行</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1323439"/>
          </a:xfrm>
          <a:prstGeom prst="rect">
            <a:avLst/>
          </a:prstGeom>
        </p:spPr>
        <p:txBody>
          <a:bodyPr wrap="square">
            <a:spAutoFit/>
          </a:bodyPr>
          <a:lstStyle/>
          <a:p>
            <a:r>
              <a:rPr lang="zh-CN" altLang="en-US" sz="1600" dirty="0">
                <a:latin typeface="Alibaba PuHuiTi R" pitchFamily="18" charset="-122"/>
                <a:ea typeface="Alibaba PuHuiTi R" pitchFamily="18" charset="-122"/>
                <a:cs typeface="Alibaba PuHuiTi R" pitchFamily="18" charset="-122"/>
              </a:rPr>
              <a:t>基于</a:t>
            </a:r>
            <a:r>
              <a:rPr lang="en-GB" altLang="zh-CN" sz="1600" dirty="0">
                <a:latin typeface="Alibaba PuHuiTi R" pitchFamily="18" charset="-122"/>
                <a:ea typeface="Alibaba PuHuiTi R" pitchFamily="18" charset="-122"/>
                <a:cs typeface="Alibaba PuHuiTi R" pitchFamily="18" charset="-122"/>
              </a:rPr>
              <a:t>Histogram(</a:t>
            </a:r>
            <a:r>
              <a:rPr lang="zh-CN" altLang="en-US" sz="1600" dirty="0">
                <a:latin typeface="Alibaba PuHuiTi R" pitchFamily="18" charset="-122"/>
                <a:ea typeface="Alibaba PuHuiTi R" pitchFamily="18" charset="-122"/>
                <a:cs typeface="Alibaba PuHuiTi R" pitchFamily="18" charset="-122"/>
              </a:rPr>
              <a:t>直方图</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的决策树算法</a:t>
            </a:r>
          </a:p>
          <a:p>
            <a:pPr lvl="1"/>
            <a:r>
              <a:rPr lang="zh-CN" altLang="en-US" sz="1600" dirty="0">
                <a:latin typeface="Alibaba PuHuiTi R" pitchFamily="18" charset="-122"/>
                <a:ea typeface="Alibaba PuHuiTi R" pitchFamily="18" charset="-122"/>
                <a:cs typeface="Alibaba PuHuiTi R" pitchFamily="18" charset="-122"/>
              </a:rPr>
              <a:t>直方图算法的基本思想是</a:t>
            </a:r>
          </a:p>
          <a:p>
            <a:pPr marL="1200150" lvl="2"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先把连续的浮点特征值离散化成</a:t>
            </a:r>
            <a:r>
              <a:rPr lang="en-GB" altLang="zh-CN" sz="1600" dirty="0">
                <a:latin typeface="Alibaba PuHuiTi R" pitchFamily="18" charset="-122"/>
                <a:ea typeface="Alibaba PuHuiTi R" pitchFamily="18" charset="-122"/>
                <a:cs typeface="Alibaba PuHuiTi R" pitchFamily="18" charset="-122"/>
              </a:rPr>
              <a:t>k</a:t>
            </a:r>
            <a:r>
              <a:rPr lang="zh-CN" altLang="en-US" sz="1600" dirty="0">
                <a:latin typeface="Alibaba PuHuiTi R" pitchFamily="18" charset="-122"/>
                <a:ea typeface="Alibaba PuHuiTi R" pitchFamily="18" charset="-122"/>
                <a:cs typeface="Alibaba PuHuiTi R" pitchFamily="18" charset="-122"/>
              </a:rPr>
              <a:t>个整数，同时构造一个宽度为</a:t>
            </a:r>
            <a:r>
              <a:rPr lang="en-GB" altLang="zh-CN" sz="1600" dirty="0">
                <a:latin typeface="Alibaba PuHuiTi R" pitchFamily="18" charset="-122"/>
                <a:ea typeface="Alibaba PuHuiTi R" pitchFamily="18" charset="-122"/>
                <a:cs typeface="Alibaba PuHuiTi R" pitchFamily="18" charset="-122"/>
              </a:rPr>
              <a:t>k</a:t>
            </a:r>
            <a:r>
              <a:rPr lang="zh-CN" altLang="en-US" sz="1600" dirty="0">
                <a:latin typeface="Alibaba PuHuiTi R" pitchFamily="18" charset="-122"/>
                <a:ea typeface="Alibaba PuHuiTi R" pitchFamily="18" charset="-122"/>
                <a:cs typeface="Alibaba PuHuiTi R" pitchFamily="18" charset="-122"/>
              </a:rPr>
              <a:t>的直方图。</a:t>
            </a:r>
          </a:p>
          <a:p>
            <a:pPr marL="1200150" lvl="2"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在遍历数据的时候，根据离散化后的值作为索引在直方图中累积统计量，当遍历一次数据后，直方图累积了需要的统计量，然后根据直方图的离散值，遍历寻找最优的分割点。</a:t>
            </a:r>
          </a:p>
        </p:txBody>
      </p:sp>
      <p:sp>
        <p:nvSpPr>
          <p:cNvPr id="5" name="文本框 4"/>
          <p:cNvSpPr txBox="1"/>
          <p:nvPr/>
        </p:nvSpPr>
        <p:spPr>
          <a:xfrm>
            <a:off x="710880" y="2997032"/>
            <a:ext cx="11623995" cy="1323439"/>
          </a:xfrm>
          <a:prstGeom prst="rect">
            <a:avLst/>
          </a:prstGeom>
          <a:noFill/>
        </p:spPr>
        <p:txBody>
          <a:bodyPr wrap="square">
            <a:spAutoFit/>
          </a:bodyPr>
          <a:lstStyle/>
          <a:p>
            <a:r>
              <a:rPr lang="zh-CN" altLang="en-US" sz="1600" dirty="0">
                <a:ea typeface="Alibaba PuHuiTi R" pitchFamily="18" charset="-122"/>
              </a:rPr>
              <a:t>为了理解Histogram-based Gradient Boosting的原理, 我们回顾一下回归决策树的构建过程。</a:t>
            </a:r>
            <a:endParaRPr lang="en-US" altLang="zh-CN" sz="1600" dirty="0">
              <a:ea typeface="Alibaba PuHuiTi R" pitchFamily="18" charset="-122"/>
            </a:endParaRPr>
          </a:p>
          <a:p>
            <a:r>
              <a:rPr lang="zh-CN" altLang="en-US" sz="1600" dirty="0">
                <a:ea typeface="Alibaba PuHuiTi R" pitchFamily="18" charset="-122"/>
              </a:rPr>
              <a:t>在回归树生长的过程中， 我们需要遍历每一个特征， 如果是连续型特征：</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需要将每个特征的值排序</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遍历所有的特征取值，尝试所有的可能分裂方式， 并计算每种分裂方式的误差</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找到误差最小的一个，得到当前节点的分裂方式</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28" y="4320471"/>
            <a:ext cx="7753350" cy="27622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4770537"/>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基于</a:t>
            </a:r>
            <a:r>
              <a:rPr lang="en-GB" altLang="zh-CN" sz="1600" dirty="0">
                <a:latin typeface="Alibaba PuHuiTi R" pitchFamily="18" charset="-122"/>
                <a:ea typeface="Alibaba PuHuiTi R" pitchFamily="18" charset="-122"/>
                <a:cs typeface="Alibaba PuHuiTi R" pitchFamily="18" charset="-122"/>
              </a:rPr>
              <a:t>Histogram(</a:t>
            </a:r>
            <a:r>
              <a:rPr lang="zh-CN" altLang="en-US" sz="1600" dirty="0">
                <a:latin typeface="Alibaba PuHuiTi R" pitchFamily="18" charset="-122"/>
                <a:ea typeface="Alibaba PuHuiTi R" pitchFamily="18" charset="-122"/>
                <a:cs typeface="Alibaba PuHuiTi R" pitchFamily="18" charset="-122"/>
              </a:rPr>
              <a:t>直方图</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的决策树算法的优点</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首先，最明显就是内存消耗的降低，直方图算法不仅不需要额外存储预排序的结果，而且可以只保存特征离散化后的值，而这个值一般用</a:t>
            </a:r>
            <a:r>
              <a:rPr lang="en-US" altLang="zh-CN" sz="1600" dirty="0">
                <a:latin typeface="Alibaba PuHuiTi R" pitchFamily="18" charset="-122"/>
                <a:ea typeface="Alibaba PuHuiTi R" pitchFamily="18" charset="-122"/>
                <a:cs typeface="Alibaba PuHuiTi R" pitchFamily="18" charset="-122"/>
              </a:rPr>
              <a:t>8</a:t>
            </a:r>
            <a:r>
              <a:rPr lang="zh-CN" altLang="en-US" sz="1600" dirty="0">
                <a:latin typeface="Alibaba PuHuiTi R" pitchFamily="18" charset="-122"/>
                <a:ea typeface="Alibaba PuHuiTi R" pitchFamily="18" charset="-122"/>
                <a:cs typeface="Alibaba PuHuiTi R" pitchFamily="18" charset="-122"/>
              </a:rPr>
              <a:t>位整型存储就足够了，内存消耗可以降低为原来的</a:t>
            </a:r>
            <a:r>
              <a:rPr lang="en-US" altLang="zh-CN" sz="1600" dirty="0">
                <a:latin typeface="Alibaba PuHuiTi R" pitchFamily="18" charset="-122"/>
                <a:ea typeface="Alibaba PuHuiTi R" pitchFamily="18" charset="-122"/>
                <a:cs typeface="Alibaba PuHuiTi R" pitchFamily="18" charset="-122"/>
              </a:rPr>
              <a:t>1/8</a:t>
            </a:r>
            <a:r>
              <a:rPr lang="zh-CN" altLang="en-US" sz="1600" dirty="0">
                <a:latin typeface="Alibaba PuHuiTi R" pitchFamily="18" charset="-122"/>
                <a:ea typeface="Alibaba PuHuiTi R" pitchFamily="18" charset="-122"/>
                <a:cs typeface="Alibaba PuHuiTi R" pitchFamily="18" charset="-122"/>
              </a:rPr>
              <a:t>。</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然后在计算上的代价也大幅降低，预排序算法每遍历一个特征值就需要计算一次分裂的增益，而直方图算法只需要计算</a:t>
            </a:r>
            <a:r>
              <a:rPr lang="en-GB" altLang="zh-CN" sz="1600" dirty="0">
                <a:latin typeface="Alibaba PuHuiTi R" pitchFamily="18" charset="-122"/>
                <a:ea typeface="Alibaba PuHuiTi R" pitchFamily="18" charset="-122"/>
                <a:cs typeface="Alibaba PuHuiTi R" pitchFamily="18" charset="-122"/>
              </a:rPr>
              <a:t>k</a:t>
            </a:r>
            <a:r>
              <a:rPr lang="zh-CN" altLang="en-US" sz="1600" dirty="0">
                <a:latin typeface="Alibaba PuHuiTi R" pitchFamily="18" charset="-122"/>
                <a:ea typeface="Alibaba PuHuiTi R" pitchFamily="18" charset="-122"/>
                <a:cs typeface="Alibaba PuHuiTi R" pitchFamily="18" charset="-122"/>
              </a:rPr>
              <a:t>次</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Histogram</a:t>
            </a:r>
            <a:r>
              <a:rPr lang="zh-CN" altLang="en-US" sz="1600" dirty="0">
                <a:latin typeface="Alibaba PuHuiTi R" pitchFamily="18" charset="-122"/>
                <a:ea typeface="Alibaba PuHuiTi R" pitchFamily="18" charset="-122"/>
                <a:cs typeface="Alibaba PuHuiTi R" pitchFamily="18" charset="-122"/>
              </a:rPr>
              <a:t>算法并不是完美的。由于特征被离散化后，找到的并不是很精确的分割点，所以会对结果产生影响。但在不同的数据集上的结果表明，离散化的分割点对最终的精度影响并不是很大，甚至有时候会更好一点。原因是决策树本来就是弱模型，分割点是不是精确并不是太重要；较粗的分割点也有正则化的效果，可以有效地防止过拟合；即使单棵树的训练误差比精确分割的算法稍大，但在梯度提升（</a:t>
            </a:r>
            <a:r>
              <a:rPr lang="en-GB" altLang="zh-CN" sz="1600" dirty="0">
                <a:latin typeface="Alibaba PuHuiTi R" pitchFamily="18" charset="-122"/>
                <a:ea typeface="Alibaba PuHuiTi R" pitchFamily="18" charset="-122"/>
                <a:cs typeface="Alibaba PuHuiTi R" pitchFamily="18" charset="-122"/>
              </a:rPr>
              <a:t>Gradient Boosting</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的框架下没有太大的影响。</a:t>
            </a:r>
          </a:p>
        </p:txBody>
      </p:sp>
      <p:pic>
        <p:nvPicPr>
          <p:cNvPr id="5" name="图片 4"/>
          <p:cNvPicPr>
            <a:picLocks noChangeAspect="1"/>
          </p:cNvPicPr>
          <p:nvPr/>
        </p:nvPicPr>
        <p:blipFill>
          <a:blip r:embed="rId3"/>
          <a:stretch>
            <a:fillRect/>
          </a:stretch>
        </p:blipFill>
        <p:spPr>
          <a:xfrm>
            <a:off x="965805" y="2288268"/>
            <a:ext cx="9759745" cy="2046398"/>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1323439"/>
          </a:xfrm>
          <a:prstGeom prst="rect">
            <a:avLst/>
          </a:prstGeom>
        </p:spPr>
        <p:txBody>
          <a:bodyPr wrap="square">
            <a:spAutoFit/>
          </a:bodyPr>
          <a:lstStyle/>
          <a:p>
            <a:pPr marL="285750" indent="-285750">
              <a:buFont typeface="Wingdings" panose="05000000000000000000" pitchFamily="2" charset="2"/>
              <a:buChar char="l"/>
            </a:pPr>
            <a:r>
              <a:rPr lang="en-GB" altLang="zh-CN" sz="1600" dirty="0" err="1">
                <a:latin typeface="Alibaba PuHuiTi R" pitchFamily="18" charset="-122"/>
                <a:ea typeface="Alibaba PuHuiTi R" pitchFamily="18" charset="-122"/>
                <a:cs typeface="Alibaba PuHuiTi R" pitchFamily="18" charset="-122"/>
              </a:rPr>
              <a:t>Lightgbm</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的</a:t>
            </a:r>
            <a:r>
              <a:rPr lang="en-GB" altLang="zh-CN" sz="1600" dirty="0">
                <a:latin typeface="Alibaba PuHuiTi R" pitchFamily="18" charset="-122"/>
                <a:ea typeface="Alibaba PuHuiTi R" pitchFamily="18" charset="-122"/>
                <a:cs typeface="Alibaba PuHuiTi R" pitchFamily="18" charset="-122"/>
              </a:rPr>
              <a:t>Histogram(</a:t>
            </a:r>
            <a:r>
              <a:rPr lang="zh-CN" altLang="en-US" sz="1600" dirty="0">
                <a:latin typeface="Alibaba PuHuiTi R" pitchFamily="18" charset="-122"/>
                <a:ea typeface="Alibaba PuHuiTi R" pitchFamily="18" charset="-122"/>
                <a:cs typeface="Alibaba PuHuiTi R" pitchFamily="18" charset="-122"/>
              </a:rPr>
              <a:t>直方图</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做差加速</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一个叶子的直方图可以由它的父亲节点的直方图与它兄弟的直方图做差得到。</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通常构造直方图，需要遍历该叶子上的所有数据，但直方图做差仅需遍历直方图的</a:t>
            </a:r>
            <a:r>
              <a:rPr lang="en-GB" altLang="zh-CN" sz="1600" dirty="0">
                <a:latin typeface="Alibaba PuHuiTi R" pitchFamily="18" charset="-122"/>
                <a:ea typeface="Alibaba PuHuiTi R" pitchFamily="18" charset="-122"/>
                <a:cs typeface="Alibaba PuHuiTi R" pitchFamily="18" charset="-122"/>
              </a:rPr>
              <a:t>k</a:t>
            </a:r>
            <a:r>
              <a:rPr lang="zh-CN" altLang="en-US" sz="1600" dirty="0">
                <a:latin typeface="Alibaba PuHuiTi R" pitchFamily="18" charset="-122"/>
                <a:ea typeface="Alibaba PuHuiTi R" pitchFamily="18" charset="-122"/>
                <a:cs typeface="Alibaba PuHuiTi R" pitchFamily="18" charset="-122"/>
              </a:rPr>
              <a:t>个桶。</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利用这个方法，</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可以在构造一个叶子的直方图后，可以用非常微小的代价得到它兄弟叶子的直方图，在速度上可以提升一倍。</a:t>
            </a:r>
          </a:p>
        </p:txBody>
      </p:sp>
      <p:pic>
        <p:nvPicPr>
          <p:cNvPr id="2" name="图片 1"/>
          <p:cNvPicPr>
            <a:picLocks noChangeAspect="1"/>
          </p:cNvPicPr>
          <p:nvPr/>
        </p:nvPicPr>
        <p:blipFill>
          <a:blip r:embed="rId3"/>
          <a:stretch>
            <a:fillRect/>
          </a:stretch>
        </p:blipFill>
        <p:spPr>
          <a:xfrm>
            <a:off x="981578" y="3162891"/>
            <a:ext cx="9728200" cy="18288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830997"/>
          </a:xfrm>
          <a:prstGeom prst="rect">
            <a:avLst/>
          </a:prstGeom>
        </p:spPr>
        <p:txBody>
          <a:bodyPr wrap="square">
            <a:spAutoFit/>
          </a:bodyPr>
          <a:lstStyle/>
          <a:p>
            <a:pPr marL="285750" indent="-285750">
              <a:buFont typeface="Wingdings" panose="05000000000000000000" pitchFamily="2" charset="2"/>
              <a:buChar char="l"/>
            </a:pPr>
            <a:r>
              <a:rPr lang="en-US"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除了在建树的过程中， 除了采用分箱的方式来处理特征值，还采用了</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Gradient-based One Side Sampling (GOSS) </a:t>
            </a:r>
            <a:r>
              <a:rPr lang="zh-CN" altLang="en-US" sz="1600" dirty="0">
                <a:latin typeface="Alibaba PuHuiTi R" pitchFamily="18" charset="-122"/>
                <a:ea typeface="Alibaba PuHuiTi R" pitchFamily="18" charset="-122"/>
                <a:cs typeface="Alibaba PuHuiTi R" pitchFamily="18" charset="-122"/>
              </a:rPr>
              <a:t>减少参与模型训练的样本数量</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Exclusive Feature Bundling (EFB) </a:t>
            </a:r>
            <a:r>
              <a:rPr lang="zh-CN" altLang="en-US" sz="1600" dirty="0">
                <a:latin typeface="Alibaba PuHuiTi R" pitchFamily="18" charset="-122"/>
                <a:ea typeface="Alibaba PuHuiTi R" pitchFamily="18" charset="-122"/>
                <a:cs typeface="Alibaba PuHuiTi R" pitchFamily="18" charset="-122"/>
              </a:rPr>
              <a:t>减少参与建树的特征</a:t>
            </a:r>
          </a:p>
        </p:txBody>
      </p:sp>
      <p:sp>
        <p:nvSpPr>
          <p:cNvPr id="11" name="文本框 10"/>
          <p:cNvSpPr txBox="1"/>
          <p:nvPr/>
        </p:nvSpPr>
        <p:spPr>
          <a:xfrm>
            <a:off x="710880" y="2231563"/>
            <a:ext cx="11042970" cy="1323439"/>
          </a:xfrm>
          <a:prstGeom prst="rect">
            <a:avLst/>
          </a:prstGeom>
          <a:noFill/>
        </p:spPr>
        <p:txBody>
          <a:bodyPr wrap="square">
            <a:spAutoFit/>
          </a:bodyPr>
          <a:lstStyle/>
          <a:p>
            <a:pPr marL="285750" indent="-285750">
              <a:buFont typeface="Wingdings" panose="05000000000000000000" pitchFamily="2" charset="2"/>
              <a:buChar char="l"/>
            </a:pPr>
            <a:r>
              <a:rPr lang="en-US" altLang="zh-CN" sz="1600" dirty="0">
                <a:ea typeface="Alibaba PuHuiTi R" pitchFamily="18" charset="-122"/>
              </a:rPr>
              <a:t> GOSS</a:t>
            </a:r>
            <a:r>
              <a:rPr lang="zh-CN" altLang="en-US" sz="1600" dirty="0">
                <a:ea typeface="Alibaba PuHuiTi R" pitchFamily="18" charset="-122"/>
              </a:rPr>
              <a:t>（</a:t>
            </a:r>
            <a:r>
              <a:rPr lang="en-US" altLang="zh-CN" sz="1600" dirty="0">
                <a:ea typeface="Alibaba PuHuiTi R" pitchFamily="18" charset="-122"/>
              </a:rPr>
              <a:t>Gradient-based One Side Sampling</a:t>
            </a:r>
            <a:r>
              <a:rPr lang="zh-CN" altLang="en-US" sz="1600" dirty="0">
                <a:ea typeface="Alibaba PuHuiTi R" pitchFamily="18" charset="-122"/>
              </a:rPr>
              <a:t>）减少参与模型训练的样本数量可以提高模型训练的速度。</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之前学习过的模型中，我们通常是通过随机采样的方式实现的， </a:t>
            </a:r>
            <a:r>
              <a:rPr lang="en-US" altLang="zh-CN" sz="1600" dirty="0" err="1">
                <a:ea typeface="Alibaba PuHuiTi R" pitchFamily="18" charset="-122"/>
              </a:rPr>
              <a:t>LightGBM</a:t>
            </a:r>
            <a:r>
              <a:rPr lang="zh-CN" altLang="en-US" sz="1600" dirty="0">
                <a:ea typeface="Alibaba PuHuiTi R" pitchFamily="18" charset="-122"/>
              </a:rPr>
              <a:t>采用了另一种采样方式</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基于梯度的单边采样：</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根据样本 梯度 来对 梯度小的样本（单边）进行 采样 ，而对梯度大的样本保留</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单边的含义：梯度大的是一边， 梯度小的是另一边</a:t>
            </a:r>
          </a:p>
        </p:txBody>
      </p:sp>
      <p:sp>
        <p:nvSpPr>
          <p:cNvPr id="13" name="文本框 12"/>
          <p:cNvSpPr txBox="1"/>
          <p:nvPr/>
        </p:nvSpPr>
        <p:spPr>
          <a:xfrm>
            <a:off x="710880" y="3905067"/>
            <a:ext cx="10947720" cy="830997"/>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ea typeface="Alibaba PuHuiTi R" pitchFamily="18" charset="-122"/>
              </a:rPr>
              <a:t>举例: 训练数据1000w，一部分数据做采样, 另一部分不做</a:t>
            </a:r>
            <a:endParaRPr lang="en-US" altLang="zh-CN" sz="1600" dirty="0">
              <a:ea typeface="Alibaba PuHuiTi R" pitchFamily="18" charset="-122"/>
            </a:endParaRPr>
          </a:p>
          <a:p>
            <a:r>
              <a:rPr lang="zh-CN" altLang="en-US" sz="1600" dirty="0">
                <a:ea typeface="Alibaba PuHuiTi R" pitchFamily="18" charset="-122"/>
              </a:rPr>
              <a:t>采样梯度最大的前10%的数据不采样, 剩下的90%的数据进行采样, 采样200w条</a:t>
            </a:r>
            <a:endParaRPr lang="en-US" altLang="zh-CN" sz="1600" dirty="0">
              <a:ea typeface="Alibaba PuHuiTi R" pitchFamily="18" charset="-122"/>
            </a:endParaRPr>
          </a:p>
          <a:p>
            <a:r>
              <a:rPr lang="zh-CN" altLang="en-US" sz="1600" dirty="0">
                <a:ea typeface="Alibaba PuHuiTi R" pitchFamily="18" charset="-122"/>
              </a:rPr>
              <a:t>这样得到300w条数据，大大降低了训练过程的计算量</a:t>
            </a:r>
          </a:p>
        </p:txBody>
      </p:sp>
      <p:sp>
        <p:nvSpPr>
          <p:cNvPr id="15" name="文本框 14"/>
          <p:cNvSpPr txBox="1"/>
          <p:nvPr/>
        </p:nvSpPr>
        <p:spPr>
          <a:xfrm>
            <a:off x="710880" y="4904512"/>
            <a:ext cx="10868025" cy="1569660"/>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ea typeface="Alibaba PuHuiTi R" pitchFamily="18" charset="-122"/>
              </a:rPr>
              <a:t>问题， 对梯度较小的部分是否要放弃：</a:t>
            </a:r>
            <a:endParaRPr lang="en-US" altLang="zh-CN" sz="1600" dirty="0">
              <a:ea typeface="Alibaba PuHuiTi R" pitchFamily="18" charset="-122"/>
            </a:endParaRPr>
          </a:p>
          <a:p>
            <a:pPr lvl="1"/>
            <a:r>
              <a:rPr lang="zh-CN" altLang="en-US" sz="1600" dirty="0">
                <a:ea typeface="Alibaba PuHuiTi R" pitchFamily="18" charset="-122"/>
              </a:rPr>
              <a:t>完全舍弃会改变样本的分布，影响模型效果</a:t>
            </a:r>
            <a:endParaRPr lang="en-US" altLang="zh-CN" sz="1600" dirty="0">
              <a:ea typeface="Alibaba PuHuiTi R" pitchFamily="18" charset="-122"/>
            </a:endParaRPr>
          </a:p>
          <a:p>
            <a:pPr lvl="1"/>
            <a:r>
              <a:rPr lang="zh-CN" altLang="en-US" sz="1600" dirty="0">
                <a:ea typeface="Alibaba PuHuiTi R" pitchFamily="18" charset="-122"/>
              </a:rPr>
              <a:t>为了减小采样带来的对数据分布的影响， 对采样的部分乘上一个权重</a:t>
            </a:r>
            <a:endParaRPr lang="en-US" altLang="zh-CN" sz="1600" dirty="0">
              <a:ea typeface="Alibaba PuHuiTi R" pitchFamily="18" charset="-122"/>
            </a:endParaRPr>
          </a:p>
          <a:p>
            <a:pPr lvl="1"/>
            <a:r>
              <a:rPr lang="zh-CN" altLang="en-US" sz="1600" dirty="0">
                <a:ea typeface="Alibaba PuHuiTi R" pitchFamily="18" charset="-122"/>
              </a:rPr>
              <a:t>权重的计算方法 W = (100-a)/b</a:t>
            </a:r>
            <a:endParaRPr lang="en-US" altLang="zh-CN" sz="1600" dirty="0">
              <a:ea typeface="Alibaba PuHuiTi R" pitchFamily="18" charset="-122"/>
            </a:endParaRPr>
          </a:p>
          <a:p>
            <a:pPr lvl="1"/>
            <a:r>
              <a:rPr lang="zh-CN" altLang="en-US" sz="1600" dirty="0">
                <a:ea typeface="Alibaba PuHuiTi R" pitchFamily="18" charset="-122"/>
              </a:rPr>
              <a:t>a% 为不采样的部分占全部数据的百分比，b%为采样部分的采样比例</a:t>
            </a:r>
            <a:endParaRPr lang="en-US" altLang="zh-CN" sz="1600" dirty="0">
              <a:ea typeface="Alibaba PuHuiTi R" pitchFamily="18" charset="-122"/>
            </a:endParaRPr>
          </a:p>
          <a:p>
            <a:pPr lvl="1"/>
            <a:r>
              <a:rPr lang="zh-CN" altLang="en-US" sz="1600" dirty="0">
                <a:ea typeface="Alibaba PuHuiTi R" pitchFamily="18" charset="-122"/>
              </a:rPr>
              <a:t> 比如梯度最大的前10%不采样，剩下的部分采样30% 则 W = (100-10)/30 = 3</a:t>
            </a:r>
          </a:p>
        </p:txBody>
      </p:sp>
      <p:pic>
        <p:nvPicPr>
          <p:cNvPr id="17" name="图片 16"/>
          <p:cNvPicPr>
            <a:picLocks noChangeAspect="1"/>
          </p:cNvPicPr>
          <p:nvPr/>
        </p:nvPicPr>
        <p:blipFill>
          <a:blip r:embed="rId3"/>
          <a:stretch>
            <a:fillRect/>
          </a:stretch>
        </p:blipFill>
        <p:spPr>
          <a:xfrm>
            <a:off x="710880" y="3249706"/>
            <a:ext cx="9448800" cy="360728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模型构建流程</a:t>
            </a:r>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pic>
        <p:nvPicPr>
          <p:cNvPr id="3" name="图片 2"/>
          <p:cNvPicPr>
            <a:picLocks noChangeAspect="1"/>
          </p:cNvPicPr>
          <p:nvPr/>
        </p:nvPicPr>
        <p:blipFill>
          <a:blip r:embed="rId3"/>
          <a:stretch>
            <a:fillRect/>
          </a:stretch>
        </p:blipFill>
        <p:spPr>
          <a:xfrm>
            <a:off x="710880" y="1551622"/>
            <a:ext cx="5314950" cy="4753928"/>
          </a:xfrm>
          <a:prstGeom prst="rect">
            <a:avLst/>
          </a:prstGeom>
        </p:spPr>
      </p:pic>
      <p:pic>
        <p:nvPicPr>
          <p:cNvPr id="6" name="图片 5"/>
          <p:cNvPicPr>
            <a:picLocks noChangeAspect="1"/>
          </p:cNvPicPr>
          <p:nvPr/>
        </p:nvPicPr>
        <p:blipFill>
          <a:blip r:embed="rId4"/>
          <a:stretch>
            <a:fillRect/>
          </a:stretch>
        </p:blipFill>
        <p:spPr>
          <a:xfrm>
            <a:off x="6020271" y="1551622"/>
            <a:ext cx="5857874" cy="3137881"/>
          </a:xfrm>
          <a:prstGeom prst="rect">
            <a:avLst/>
          </a:prstGeom>
        </p:spPr>
      </p:pic>
      <p:sp>
        <p:nvSpPr>
          <p:cNvPr id="7" name="Rectangle 1"/>
          <p:cNvSpPr>
            <a:spLocks noChangeArrowheads="1"/>
          </p:cNvSpPr>
          <p:nvPr/>
        </p:nvSpPr>
        <p:spPr bwMode="auto">
          <a:xfrm>
            <a:off x="809625" y="6298199"/>
            <a:ext cx="117663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Alibaba PuHuiTi B"/>
                <a:cs typeface="Open Sans" panose="020B0606030504020204" pitchFamily="34" charset="0"/>
              </a:rPr>
              <a:t>实验表明，采用GOSS后，并没有降低模型性能，反而还有一定提升。采样增加了弱学习器的多样性，从而提升了模型的泛化能力</a:t>
            </a:r>
            <a:r>
              <a:rPr kumimoji="0" lang="zh-CN" altLang="zh-CN" sz="1600" b="0" i="0" u="none" strike="noStrike" cap="none" normalizeH="0" baseline="0" dirty="0">
                <a:ln>
                  <a:noFill/>
                </a:ln>
                <a:solidFill>
                  <a:schemeClr val="tx1"/>
                </a:solidFill>
                <a:effectLst/>
                <a:latin typeface="Alibaba PuHuiTi B"/>
              </a:rPr>
              <a:t> </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5" name="文本框 4"/>
          <p:cNvSpPr txBox="1"/>
          <p:nvPr/>
        </p:nvSpPr>
        <p:spPr>
          <a:xfrm>
            <a:off x="710880" y="1457271"/>
            <a:ext cx="6134100" cy="369332"/>
          </a:xfrm>
          <a:prstGeom prst="rect">
            <a:avLst/>
          </a:prstGeom>
          <a:noFill/>
        </p:spPr>
        <p:txBody>
          <a:bodyPr wrap="square">
            <a:spAutoFit/>
          </a:bodyPr>
          <a:lstStyle/>
          <a:p>
            <a:r>
              <a:rPr lang="zh-CN" altLang="en-US" dirty="0"/>
              <a:t>EFB （EXCLUSIVE FEATURE BUNDLING）</a:t>
            </a:r>
          </a:p>
        </p:txBody>
      </p:sp>
      <p:sp>
        <p:nvSpPr>
          <p:cNvPr id="9" name="文本框 8"/>
          <p:cNvSpPr txBox="1"/>
          <p:nvPr/>
        </p:nvSpPr>
        <p:spPr>
          <a:xfrm>
            <a:off x="710879" y="2041863"/>
            <a:ext cx="10442895" cy="1323439"/>
          </a:xfrm>
          <a:prstGeom prst="rect">
            <a:avLst/>
          </a:prstGeom>
          <a:noFill/>
        </p:spPr>
        <p:txBody>
          <a:bodyPr wrap="square">
            <a:spAutoFit/>
          </a:bodyPr>
          <a:lstStyle/>
          <a:p>
            <a:r>
              <a:rPr lang="zh-CN" altLang="en-US" sz="1600" dirty="0">
                <a:ea typeface="Alibaba PuHuiTi R" pitchFamily="18" charset="-122"/>
              </a:rPr>
              <a:t>GOSS解决了样本数量过大时的采样问题，EFB是从特征的角度出发， 降低数据的维度。EFB 互斥特征捆绑，典型的使用场景是对类别特征的one-hot编码处理：例如</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某个类别型变量有 10 个不同取值。one-hot编码后, 该变量变成10维特征，其中只有一个是非零的，其他的都是零。</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如果多个特征在不同样本上的取值经常同时为零，那么它们的冲突很低，可以捆绑在一起</a:t>
            </a: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5" name="文本框 4"/>
          <p:cNvSpPr txBox="1"/>
          <p:nvPr/>
        </p:nvSpPr>
        <p:spPr>
          <a:xfrm>
            <a:off x="710880" y="1457271"/>
            <a:ext cx="6134100" cy="369332"/>
          </a:xfrm>
          <a:prstGeom prst="rect">
            <a:avLst/>
          </a:prstGeom>
          <a:noFill/>
        </p:spPr>
        <p:txBody>
          <a:bodyPr wrap="square">
            <a:spAutoFit/>
          </a:bodyPr>
          <a:lstStyle/>
          <a:p>
            <a:r>
              <a:rPr lang="zh-CN" altLang="en-US" dirty="0"/>
              <a:t>EFB （EXCLUSIVE FEATURE BUNDLING）</a:t>
            </a:r>
          </a:p>
        </p:txBody>
      </p:sp>
      <p:sp>
        <p:nvSpPr>
          <p:cNvPr id="9" name="文本框 8"/>
          <p:cNvSpPr txBox="1"/>
          <p:nvPr/>
        </p:nvSpPr>
        <p:spPr>
          <a:xfrm>
            <a:off x="710879" y="2041863"/>
            <a:ext cx="10442895" cy="1323439"/>
          </a:xfrm>
          <a:prstGeom prst="rect">
            <a:avLst/>
          </a:prstGeom>
          <a:noFill/>
        </p:spPr>
        <p:txBody>
          <a:bodyPr wrap="square">
            <a:spAutoFit/>
          </a:bodyPr>
          <a:lstStyle/>
          <a:p>
            <a:r>
              <a:rPr lang="zh-CN" altLang="en-US" sz="1600" dirty="0">
                <a:ea typeface="Alibaba PuHuiTi R" pitchFamily="18" charset="-122"/>
              </a:rPr>
              <a:t>特征捆绑的方法</a:t>
            </a:r>
            <a:r>
              <a:rPr lang="en-US" altLang="zh-CN" sz="1600" dirty="0">
                <a:ea typeface="Alibaba PuHuiTi R" pitchFamily="18" charset="-122"/>
              </a:rPr>
              <a:t>: </a:t>
            </a:r>
            <a:r>
              <a:rPr lang="zh-CN" altLang="en-US" sz="1600" dirty="0">
                <a:ea typeface="Alibaba PuHuiTi R" pitchFamily="18" charset="-122"/>
              </a:rPr>
              <a:t>实际上就是重新分组的过程</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计算要添加到特征包</a:t>
            </a:r>
            <a:r>
              <a:rPr lang="en-US" altLang="zh-CN" sz="1600" dirty="0">
                <a:ea typeface="Alibaba PuHuiTi R" pitchFamily="18" charset="-122"/>
              </a:rPr>
              <a:t>(bundle)</a:t>
            </a:r>
            <a:r>
              <a:rPr lang="zh-CN" altLang="en-US" sz="1600" dirty="0">
                <a:ea typeface="Alibaba PuHuiTi R" pitchFamily="18" charset="-122"/>
              </a:rPr>
              <a:t>中每个特征的偏移量</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迭代每个数据实例和特征</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对于所有特征都为零的实例放入值为</a:t>
            </a:r>
            <a:r>
              <a:rPr lang="en-US" altLang="zh-CN" sz="1600" dirty="0">
                <a:ea typeface="Alibaba PuHuiTi R" pitchFamily="18" charset="-122"/>
              </a:rPr>
              <a:t>0</a:t>
            </a:r>
            <a:r>
              <a:rPr lang="zh-CN" altLang="en-US" sz="1600" dirty="0">
                <a:ea typeface="Alibaba PuHuiTi R" pitchFamily="18" charset="-122"/>
              </a:rPr>
              <a:t>的箱中</a:t>
            </a:r>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为特征的每个非零实例计算新的分箱 </a:t>
            </a:r>
            <a:r>
              <a:rPr lang="en-US" altLang="zh-CN" sz="1600" dirty="0">
                <a:ea typeface="Alibaba PuHuiTi R" pitchFamily="18" charset="-122"/>
              </a:rPr>
              <a:t>= </a:t>
            </a:r>
            <a:r>
              <a:rPr lang="zh-CN" altLang="en-US" sz="1600" dirty="0">
                <a:ea typeface="Alibaba PuHuiTi R" pitchFamily="18" charset="-122"/>
              </a:rPr>
              <a:t>特征原始值</a:t>
            </a:r>
            <a:r>
              <a:rPr lang="en-US" altLang="zh-CN" sz="1600" dirty="0">
                <a:ea typeface="Alibaba PuHuiTi R" pitchFamily="18" charset="-122"/>
              </a:rPr>
              <a:t>+</a:t>
            </a:r>
            <a:r>
              <a:rPr lang="zh-CN" altLang="en-US" sz="1600" dirty="0">
                <a:ea typeface="Alibaba PuHuiTi R" pitchFamily="18" charset="-122"/>
              </a:rPr>
              <a:t>偏移量</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800475"/>
            <a:ext cx="4114800" cy="24765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1323439"/>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带深度限制的</a:t>
            </a: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的叶子生长策略</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Level-wise</a:t>
            </a:r>
            <a:r>
              <a:rPr lang="zh-CN" altLang="en-US" sz="1600" dirty="0">
                <a:latin typeface="Alibaba PuHuiTi R" pitchFamily="18" charset="-122"/>
                <a:ea typeface="Alibaba PuHuiTi R" pitchFamily="18" charset="-122"/>
                <a:cs typeface="Alibaba PuHuiTi R" pitchFamily="18" charset="-122"/>
              </a:rPr>
              <a:t>遍历一次数据可以同时分裂同一层的叶子，容易进行多线程优化，也好控制模型复杂度，不容易过拟合。</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但实际上</a:t>
            </a:r>
            <a:r>
              <a:rPr lang="en-GB" altLang="zh-CN" sz="1600" dirty="0">
                <a:latin typeface="Alibaba PuHuiTi R" pitchFamily="18" charset="-122"/>
                <a:ea typeface="Alibaba PuHuiTi R" pitchFamily="18" charset="-122"/>
                <a:cs typeface="Alibaba PuHuiTi R" pitchFamily="18" charset="-122"/>
              </a:rPr>
              <a:t>Level-wise</a:t>
            </a:r>
            <a:r>
              <a:rPr lang="zh-CN" altLang="en-US" sz="1600" dirty="0">
                <a:latin typeface="Alibaba PuHuiTi R" pitchFamily="18" charset="-122"/>
                <a:ea typeface="Alibaba PuHuiTi R" pitchFamily="18" charset="-122"/>
                <a:cs typeface="Alibaba PuHuiTi R" pitchFamily="18" charset="-122"/>
              </a:rPr>
              <a:t>是一种低效的算法，因为它不加区分的对待同一层的叶子，带来了很多没必要的开销，因为实际上很多叶子的分裂增益较低，没必要进行搜索和分裂。</a:t>
            </a:r>
          </a:p>
        </p:txBody>
      </p:sp>
      <p:pic>
        <p:nvPicPr>
          <p:cNvPr id="5" name="图片 4"/>
          <p:cNvPicPr>
            <a:picLocks noChangeAspect="1"/>
          </p:cNvPicPr>
          <p:nvPr/>
        </p:nvPicPr>
        <p:blipFill>
          <a:blip r:embed="rId3"/>
          <a:stretch>
            <a:fillRect/>
          </a:stretch>
        </p:blipFill>
        <p:spPr>
          <a:xfrm>
            <a:off x="1211523" y="2780710"/>
            <a:ext cx="9298653" cy="33696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带深度限制的</a:t>
            </a: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的叶子生长策略</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则是一种更为高效的策略，每次从当前所有叶子中，找到分裂增益最大的一个叶子，然后分裂，如此循环。</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因此同</a:t>
            </a:r>
            <a:r>
              <a:rPr lang="en-GB" altLang="zh-CN" sz="1600" dirty="0">
                <a:latin typeface="Alibaba PuHuiTi R" pitchFamily="18" charset="-122"/>
                <a:ea typeface="Alibaba PuHuiTi R" pitchFamily="18" charset="-122"/>
                <a:cs typeface="Alibaba PuHuiTi R" pitchFamily="18" charset="-122"/>
              </a:rPr>
              <a:t>Level-wise</a:t>
            </a:r>
            <a:r>
              <a:rPr lang="zh-CN" altLang="en-US" sz="1600" dirty="0">
                <a:latin typeface="Alibaba PuHuiTi R" pitchFamily="18" charset="-122"/>
                <a:ea typeface="Alibaba PuHuiTi R" pitchFamily="18" charset="-122"/>
                <a:cs typeface="Alibaba PuHuiTi R" pitchFamily="18" charset="-122"/>
              </a:rPr>
              <a:t>相比，在分裂次数相同的情况下，</a:t>
            </a: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可以降低更多的误差，得到更好的精度。</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的缺点是可能会长出比较深的决策树，产生过拟合。因此</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在</a:t>
            </a:r>
            <a:r>
              <a:rPr lang="en-GB" altLang="zh-CN" sz="1600" dirty="0">
                <a:latin typeface="Alibaba PuHuiTi R" pitchFamily="18" charset="-122"/>
                <a:ea typeface="Alibaba PuHuiTi R" pitchFamily="18" charset="-122"/>
                <a:cs typeface="Alibaba PuHuiTi R" pitchFamily="18" charset="-122"/>
              </a:rPr>
              <a:t>Leaf-wise</a:t>
            </a:r>
            <a:r>
              <a:rPr lang="zh-CN" altLang="en-US" sz="1600" dirty="0">
                <a:latin typeface="Alibaba PuHuiTi R" pitchFamily="18" charset="-122"/>
                <a:ea typeface="Alibaba PuHuiTi R" pitchFamily="18" charset="-122"/>
                <a:cs typeface="Alibaba PuHuiTi R" pitchFamily="18" charset="-122"/>
              </a:rPr>
              <a:t>之上增加了一个最大深度的限制，在保证高效率的同时防止过拟合。</a:t>
            </a:r>
          </a:p>
        </p:txBody>
      </p:sp>
      <p:pic>
        <p:nvPicPr>
          <p:cNvPr id="2" name="图片 1"/>
          <p:cNvPicPr>
            <a:picLocks noChangeAspect="1"/>
          </p:cNvPicPr>
          <p:nvPr/>
        </p:nvPicPr>
        <p:blipFill>
          <a:blip r:embed="rId3"/>
          <a:stretch>
            <a:fillRect/>
          </a:stretch>
        </p:blipFill>
        <p:spPr>
          <a:xfrm>
            <a:off x="1211523" y="3026931"/>
            <a:ext cx="9437944" cy="332167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269597" cy="1815882"/>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直接支持类别特征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实际上大多数机器学习工具都无法直接支持类别特征，一般需要把类别特征，转化到多维的</a:t>
            </a:r>
            <a:r>
              <a:rPr lang="en-US" altLang="zh-CN" sz="1600" dirty="0">
                <a:latin typeface="Alibaba PuHuiTi R" pitchFamily="18" charset="-122"/>
                <a:ea typeface="Alibaba PuHuiTi R" pitchFamily="18" charset="-122"/>
                <a:cs typeface="Alibaba PuHuiTi R" pitchFamily="18" charset="-122"/>
              </a:rPr>
              <a:t>0/1</a:t>
            </a:r>
            <a:r>
              <a:rPr lang="zh-CN" altLang="en-US" sz="1600" dirty="0">
                <a:latin typeface="Alibaba PuHuiTi R" pitchFamily="18" charset="-122"/>
                <a:ea typeface="Alibaba PuHuiTi R" pitchFamily="18" charset="-122"/>
                <a:cs typeface="Alibaba PuHuiTi R" pitchFamily="18" charset="-122"/>
              </a:rPr>
              <a:t>特征，降低了空间和时间的效率。</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而类别特征的使用是在实践中很常用的。基于这个考虑，</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优化了对类别特征的支持，可以直接输入类别特征，不需要额外的</a:t>
            </a:r>
            <a:r>
              <a:rPr lang="en-US" altLang="zh-CN" sz="1600" dirty="0">
                <a:latin typeface="Alibaba PuHuiTi R" pitchFamily="18" charset="-122"/>
                <a:ea typeface="Alibaba PuHuiTi R" pitchFamily="18" charset="-122"/>
                <a:cs typeface="Alibaba PuHuiTi R" pitchFamily="18" charset="-122"/>
              </a:rPr>
              <a:t>0/1</a:t>
            </a:r>
            <a:r>
              <a:rPr lang="zh-CN" altLang="en-US" sz="1600" dirty="0">
                <a:latin typeface="Alibaba PuHuiTi R" pitchFamily="18" charset="-122"/>
                <a:ea typeface="Alibaba PuHuiTi R" pitchFamily="18" charset="-122"/>
                <a:cs typeface="Alibaba PuHuiTi R" pitchFamily="18" charset="-122"/>
              </a:rPr>
              <a:t>展开。并在决策树算法上增加了类别特征的决策规则。</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在</a:t>
            </a:r>
            <a:r>
              <a:rPr lang="en-GB" altLang="zh-CN" sz="1600" dirty="0">
                <a:latin typeface="Alibaba PuHuiTi R" pitchFamily="18" charset="-122"/>
                <a:ea typeface="Alibaba PuHuiTi R" pitchFamily="18" charset="-122"/>
                <a:cs typeface="Alibaba PuHuiTi R" pitchFamily="18" charset="-122"/>
              </a:rPr>
              <a:t>Expo</a:t>
            </a:r>
            <a:r>
              <a:rPr lang="zh-CN" altLang="en-US" sz="1600" dirty="0">
                <a:latin typeface="Alibaba PuHuiTi R" pitchFamily="18" charset="-122"/>
                <a:ea typeface="Alibaba PuHuiTi R" pitchFamily="18" charset="-122"/>
                <a:cs typeface="Alibaba PuHuiTi R" pitchFamily="18" charset="-122"/>
              </a:rPr>
              <a:t>数据集上的实验，相比</a:t>
            </a:r>
            <a:r>
              <a:rPr lang="en-US" altLang="zh-CN" sz="1600" dirty="0">
                <a:latin typeface="Alibaba PuHuiTi R" pitchFamily="18" charset="-122"/>
                <a:ea typeface="Alibaba PuHuiTi R" pitchFamily="18" charset="-122"/>
                <a:cs typeface="Alibaba PuHuiTi R" pitchFamily="18" charset="-122"/>
              </a:rPr>
              <a:t>0/1</a:t>
            </a:r>
            <a:r>
              <a:rPr lang="zh-CN" altLang="en-US" sz="1600" dirty="0">
                <a:latin typeface="Alibaba PuHuiTi R" pitchFamily="18" charset="-122"/>
                <a:ea typeface="Alibaba PuHuiTi R" pitchFamily="18" charset="-122"/>
                <a:cs typeface="Alibaba PuHuiTi R" pitchFamily="18" charset="-122"/>
              </a:rPr>
              <a:t>展开的方法，训练速度可以加速</a:t>
            </a:r>
            <a:r>
              <a:rPr lang="en-US" altLang="zh-CN" sz="1600" dirty="0">
                <a:latin typeface="Alibaba PuHuiTi R" pitchFamily="18" charset="-122"/>
                <a:ea typeface="Alibaba PuHuiTi R" pitchFamily="18" charset="-122"/>
                <a:cs typeface="Alibaba PuHuiTi R" pitchFamily="18" charset="-122"/>
              </a:rPr>
              <a:t>8</a:t>
            </a:r>
            <a:r>
              <a:rPr lang="zh-CN" altLang="en-US" sz="1600" dirty="0">
                <a:latin typeface="Alibaba PuHuiTi R" pitchFamily="18" charset="-122"/>
                <a:ea typeface="Alibaba PuHuiTi R" pitchFamily="18" charset="-122"/>
                <a:cs typeface="Alibaba PuHuiTi R" pitchFamily="18" charset="-122"/>
              </a:rPr>
              <a:t>倍，并且精度一致。目前来看，</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是第一个直接支持类别特征的</a:t>
            </a:r>
            <a:r>
              <a:rPr lang="en-GB" altLang="zh-CN" sz="1600" dirty="0">
                <a:latin typeface="Alibaba PuHuiTi R" pitchFamily="18" charset="-122"/>
                <a:ea typeface="Alibaba PuHuiTi R" pitchFamily="18" charset="-122"/>
                <a:cs typeface="Alibaba PuHuiTi R" pitchFamily="18" charset="-122"/>
              </a:rPr>
              <a:t>GBDT</a:t>
            </a:r>
            <a:r>
              <a:rPr lang="zh-CN" altLang="en-US" sz="1600" dirty="0">
                <a:latin typeface="Alibaba PuHuiTi R" pitchFamily="18" charset="-122"/>
                <a:ea typeface="Alibaba PuHuiTi R" pitchFamily="18" charset="-122"/>
                <a:cs typeface="Alibaba PuHuiTi R" pitchFamily="18" charset="-122"/>
              </a:rPr>
              <a:t>工具。</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endParaRPr kumimoji="1" lang="en-GB" altLang="zh-CN" dirty="0">
              <a:solidFill>
                <a:srgbClr val="404040"/>
              </a:solidFill>
            </a:endParaRPr>
          </a:p>
        </p:txBody>
      </p:sp>
      <p:sp>
        <p:nvSpPr>
          <p:cNvPr id="8" name="矩形 7"/>
          <p:cNvSpPr/>
          <p:nvPr/>
        </p:nvSpPr>
        <p:spPr>
          <a:xfrm>
            <a:off x="710880" y="1457271"/>
            <a:ext cx="10749599"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直接支持高效并行</a:t>
            </a:r>
          </a:p>
          <a:p>
            <a:pPr marL="742950" lvl="1" indent="-285750">
              <a:buFont typeface="Wingdings" panose="05000000000000000000" pitchFamily="2" charset="2"/>
              <a:buChar char="n"/>
            </a:pP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还具有支持高效并行的优点。</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原生支持并行学习，目前支持特征并行和数据并行的两种。</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特征并行的主要思想是在不同机器在不同的特征集合上分别寻找最优的分割点，然后在机器间同步最优的分割点。</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数据并行则是让不同的机器先在本地构造直方图，然后进行全局的合并，最后在合并的直方图上面寻找最优分割点</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830997"/>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US" altLang="zh-CN" sz="1600" dirty="0" err="1">
                <a:latin typeface="Alibaba PuHuiTi R" pitchFamily="18" charset="-122"/>
                <a:ea typeface="Alibaba PuHuiTi R" pitchFamily="18" charset="-122"/>
                <a:cs typeface="Alibaba PuHuiTi R" pitchFamily="18" charset="-122"/>
              </a:rPr>
              <a:t>breast_cancer</a:t>
            </a:r>
            <a:r>
              <a:rPr lang="zh-CN" altLang="en-US" sz="1600" dirty="0">
                <a:latin typeface="Alibaba PuHuiTi R" pitchFamily="18" charset="-122"/>
                <a:ea typeface="Alibaba PuHuiTi R" pitchFamily="18" charset="-122"/>
                <a:cs typeface="Alibaba PuHuiTi R" pitchFamily="18" charset="-122"/>
              </a:rPr>
              <a:t>数据集，我们来介绍一下</a:t>
            </a:r>
            <a:r>
              <a:rPr lang="en-US"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相关参数  </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981690" y="1864337"/>
            <a:ext cx="8867160" cy="3908762"/>
          </a:xfrm>
          <a:prstGeom prst="rect">
            <a:avLst/>
          </a:prstGeom>
          <a:solidFill>
            <a:srgbClr val="FFFFE4"/>
          </a:solidFill>
          <a:ln>
            <a:solidFill>
              <a:schemeClr val="tx1"/>
            </a:solidFill>
          </a:ln>
        </p:spPr>
        <p:txBody>
          <a:bodyPr wrap="square">
            <a:spAutoFit/>
          </a:bodyPr>
          <a:lstStyle/>
          <a:p>
            <a:r>
              <a:rPr lang="en-US" altLang="zh-CN" sz="1800" dirty="0">
                <a:solidFill>
                  <a:srgbClr val="0033B3"/>
                </a:solidFill>
                <a:effectLst/>
                <a:latin typeface="JetBrains Mono"/>
              </a:rPr>
              <a:t>from </a:t>
            </a:r>
            <a:r>
              <a:rPr lang="en-US" altLang="zh-CN" sz="1800" dirty="0" err="1">
                <a:solidFill>
                  <a:srgbClr val="080808"/>
                </a:solidFill>
                <a:effectLst/>
                <a:latin typeface="JetBrains Mono"/>
              </a:rPr>
              <a:t>sklearn.datasets</a:t>
            </a:r>
            <a:r>
              <a:rPr lang="en-US" altLang="zh-CN" sz="1800" dirty="0">
                <a:solidFill>
                  <a:srgbClr val="080808"/>
                </a:solidFill>
                <a:effectLst/>
                <a:latin typeface="JetBrains Mono"/>
              </a:rPr>
              <a:t> </a:t>
            </a:r>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load_breast_cancer</a:t>
            </a:r>
            <a:br>
              <a:rPr lang="en-US" altLang="zh-CN" sz="1800" dirty="0">
                <a:solidFill>
                  <a:srgbClr val="080808"/>
                </a:solidFill>
                <a:effectLst/>
                <a:latin typeface="JetBrains Mono"/>
              </a:rPr>
            </a:br>
            <a:r>
              <a:rPr lang="en-US" altLang="zh-CN" sz="1800" dirty="0">
                <a:solidFill>
                  <a:srgbClr val="0033B3"/>
                </a:solidFill>
                <a:effectLst/>
                <a:latin typeface="JetBrains Mono"/>
              </a:rPr>
              <a:t>from </a:t>
            </a:r>
            <a:r>
              <a:rPr lang="en-US" altLang="zh-CN" sz="1800" dirty="0" err="1">
                <a:solidFill>
                  <a:srgbClr val="080808"/>
                </a:solidFill>
                <a:effectLst/>
                <a:latin typeface="JetBrains Mono"/>
              </a:rPr>
              <a:t>sklearn.model_selection</a:t>
            </a:r>
            <a:r>
              <a:rPr lang="en-US" altLang="zh-CN" sz="1800" dirty="0">
                <a:solidFill>
                  <a:srgbClr val="080808"/>
                </a:solidFill>
                <a:effectLst/>
                <a:latin typeface="JetBrains Mono"/>
              </a:rPr>
              <a:t> </a:t>
            </a:r>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train_test_split</a:t>
            </a:r>
            <a:br>
              <a:rPr lang="en-US" altLang="zh-CN" sz="1800" dirty="0">
                <a:solidFill>
                  <a:srgbClr val="080808"/>
                </a:solidFill>
                <a:effectLst/>
                <a:latin typeface="JetBrains Mono"/>
              </a:rPr>
            </a:br>
            <a:r>
              <a:rPr lang="en-US" altLang="zh-CN" sz="1800" dirty="0">
                <a:solidFill>
                  <a:srgbClr val="080808"/>
                </a:solidFill>
                <a:effectLst/>
                <a:latin typeface="JetBrains Mono"/>
              </a:rPr>
              <a:t>X, y = </a:t>
            </a:r>
            <a:r>
              <a:rPr lang="en-US" altLang="zh-CN" sz="1800" dirty="0" err="1">
                <a:solidFill>
                  <a:srgbClr val="080808"/>
                </a:solidFill>
                <a:effectLst/>
                <a:latin typeface="JetBrains Mono"/>
              </a:rPr>
              <a:t>load_breast_cancer</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return_X_y</a:t>
            </a:r>
            <a:r>
              <a:rPr lang="en-US" altLang="zh-CN" sz="1800" dirty="0">
                <a:solidFill>
                  <a:srgbClr val="080808"/>
                </a:solidFill>
                <a:effectLst/>
                <a:latin typeface="JetBrains Mono"/>
              </a:rPr>
              <a:t>=</a:t>
            </a:r>
            <a:r>
              <a:rPr lang="en-US" altLang="zh-CN" sz="1800" dirty="0">
                <a:solidFill>
                  <a:srgbClr val="0033B3"/>
                </a:solidFill>
                <a:effectLst/>
                <a:latin typeface="JetBrains Mono"/>
              </a:rPr>
              <a:t>True</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Xtst</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ytst</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train_test_split</a:t>
            </a:r>
            <a:r>
              <a:rPr lang="en-US" altLang="zh-CN" sz="1800" dirty="0">
                <a:solidFill>
                  <a:srgbClr val="080808"/>
                </a:solidFill>
                <a:effectLst/>
                <a:latin typeface="JetBrains Mono"/>
              </a:rPr>
              <a:t>(X, y, </a:t>
            </a:r>
            <a:r>
              <a:rPr lang="en-US" altLang="zh-CN" sz="1800" dirty="0" err="1">
                <a:solidFill>
                  <a:srgbClr val="660099"/>
                </a:solidFill>
                <a:effectLst/>
                <a:latin typeface="JetBrains Mono"/>
              </a:rPr>
              <a:t>test_size</a:t>
            </a:r>
            <a:r>
              <a:rPr lang="en-US" altLang="zh-CN" sz="1800" dirty="0">
                <a:solidFill>
                  <a:srgbClr val="080808"/>
                </a:solidFill>
                <a:effectLst/>
                <a:latin typeface="JetBrains Mono"/>
              </a:rPr>
              <a:t>=</a:t>
            </a:r>
            <a:r>
              <a:rPr lang="en-US" altLang="zh-CN" sz="1800" dirty="0">
                <a:solidFill>
                  <a:srgbClr val="1750EB"/>
                </a:solidFill>
                <a:effectLst/>
                <a:latin typeface="JetBrains Mono"/>
              </a:rPr>
              <a:t>0.2</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random_state</a:t>
            </a:r>
            <a:r>
              <a:rPr lang="en-US" altLang="zh-CN" sz="1800" dirty="0">
                <a:solidFill>
                  <a:srgbClr val="080808"/>
                </a:solidFill>
                <a:effectLst/>
                <a:latin typeface="JetBrains Mono"/>
              </a:rPr>
              <a:t>=</a:t>
            </a:r>
            <a:r>
              <a:rPr lang="en-US" altLang="zh-CN" sz="1800" dirty="0">
                <a:solidFill>
                  <a:srgbClr val="1750EB"/>
                </a:solidFill>
                <a:effectLst/>
                <a:latin typeface="JetBrains Mono"/>
              </a:rPr>
              <a:t>45</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模型训练</a:t>
            </a:r>
            <a:br>
              <a:rPr lang="zh-CN" altLang="en-US" sz="1800" i="1" dirty="0">
                <a:solidFill>
                  <a:srgbClr val="8C8C8C"/>
                </a:solidFill>
                <a:effectLst/>
                <a:latin typeface="宋体" panose="02010600030101010101" pitchFamily="2" charset="-122"/>
                <a:ea typeface="宋体" panose="02010600030101010101" pitchFamily="2" charset="-122"/>
              </a:rPr>
            </a:br>
            <a:r>
              <a:rPr lang="en-US" altLang="zh-CN" sz="1800" dirty="0">
                <a:solidFill>
                  <a:srgbClr val="0033B3"/>
                </a:solidFill>
                <a:effectLst/>
                <a:latin typeface="JetBrains Mono"/>
              </a:rPr>
              <a:t>from </a:t>
            </a:r>
            <a:r>
              <a:rPr lang="en-US" altLang="zh-CN" sz="1800" dirty="0" err="1">
                <a:solidFill>
                  <a:srgbClr val="080808"/>
                </a:solidFill>
                <a:effectLst/>
                <a:latin typeface="JetBrains Mono"/>
              </a:rPr>
              <a:t>lightgbm</a:t>
            </a:r>
            <a:r>
              <a:rPr lang="en-US" altLang="zh-CN" sz="1800" dirty="0">
                <a:solidFill>
                  <a:srgbClr val="080808"/>
                </a:solidFill>
                <a:effectLst/>
                <a:latin typeface="JetBrains Mono"/>
              </a:rPr>
              <a:t> </a:t>
            </a:r>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LGBMClassifier</a:t>
            </a:r>
            <a:br>
              <a:rPr lang="en-US" altLang="zh-CN" sz="1800" dirty="0">
                <a:solidFill>
                  <a:srgbClr val="080808"/>
                </a:solidFill>
                <a:effectLst/>
                <a:latin typeface="JetBrains Mono"/>
              </a:rPr>
            </a:br>
            <a:r>
              <a:rPr lang="en-US" altLang="zh-CN" sz="1800" dirty="0" err="1">
                <a:solidFill>
                  <a:srgbClr val="080808"/>
                </a:solidFill>
                <a:effectLst/>
                <a:latin typeface="JetBrains Mono"/>
              </a:rPr>
              <a:t>gbm</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LGBMClassifier</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boosting_type</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gbdt</a:t>
            </a:r>
            <a:r>
              <a:rPr lang="en-US" altLang="zh-CN" sz="1800" dirty="0">
                <a:solidFill>
                  <a:srgbClr val="067D17"/>
                </a:solidFill>
                <a:effectLst/>
                <a:latin typeface="JetBrains Mono"/>
              </a:rPr>
              <a:t>'</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n_estimators</a:t>
            </a:r>
            <a:r>
              <a:rPr lang="en-US" altLang="zh-CN" sz="1800" dirty="0">
                <a:solidFill>
                  <a:srgbClr val="080808"/>
                </a:solidFill>
                <a:effectLst/>
                <a:latin typeface="JetBrains Mono"/>
              </a:rPr>
              <a:t>=</a:t>
            </a:r>
            <a:r>
              <a:rPr lang="en-US" altLang="zh-CN" sz="1800" dirty="0">
                <a:solidFill>
                  <a:srgbClr val="1750EB"/>
                </a:solidFill>
                <a:effectLst/>
                <a:latin typeface="JetBrains Mono"/>
              </a:rPr>
              <a:t>20</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max_depth</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r>
              <a:rPr lang="en-US" altLang="zh-CN" sz="1800" dirty="0">
                <a:solidFill>
                  <a:srgbClr val="660099"/>
                </a:solidFill>
                <a:effectLst/>
                <a:latin typeface="JetBrains Mono"/>
              </a:rPr>
              <a:t>learning_rate</a:t>
            </a:r>
            <a:r>
              <a:rPr lang="en-US" altLang="zh-CN" sz="1800" dirty="0">
                <a:solidFill>
                  <a:srgbClr val="080808"/>
                </a:solidFill>
                <a:effectLst/>
                <a:latin typeface="JetBrains Mono"/>
              </a:rPr>
              <a:t>=</a:t>
            </a:r>
            <a:r>
              <a:rPr lang="en-US" altLang="zh-CN" sz="1800" dirty="0">
                <a:solidFill>
                  <a:srgbClr val="1750EB"/>
                </a:solidFill>
                <a:effectLst/>
                <a:latin typeface="JetBrains Mono"/>
              </a:rPr>
              <a:t>0.75</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gbm.fit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模型评估</a:t>
            </a:r>
            <a:br>
              <a:rPr lang="zh-CN" altLang="en-US" sz="1800" i="1" dirty="0">
                <a:solidFill>
                  <a:srgbClr val="8C8C8C"/>
                </a:solidFill>
                <a:effectLst/>
                <a:latin typeface="宋体" panose="02010600030101010101" pitchFamily="2" charset="-122"/>
                <a:ea typeface="宋体" panose="02010600030101010101" pitchFamily="2" charset="-122"/>
              </a:rPr>
            </a:br>
            <a:r>
              <a:rPr lang="en-US" altLang="zh-CN" sz="1800" dirty="0">
                <a:solidFill>
                  <a:srgbClr val="0033B3"/>
                </a:solidFill>
                <a:effectLst/>
                <a:latin typeface="JetBrains Mono"/>
              </a:rPr>
              <a:t>from </a:t>
            </a:r>
            <a:r>
              <a:rPr lang="en-US" altLang="zh-CN" sz="1800" dirty="0" err="1">
                <a:solidFill>
                  <a:srgbClr val="080808"/>
                </a:solidFill>
                <a:effectLst/>
                <a:latin typeface="JetBrains Mono"/>
              </a:rPr>
              <a:t>sklearn.metrics</a:t>
            </a:r>
            <a:r>
              <a:rPr lang="en-US" altLang="zh-CN" sz="1800" dirty="0">
                <a:solidFill>
                  <a:srgbClr val="080808"/>
                </a:solidFill>
                <a:effectLst/>
                <a:latin typeface="JetBrains Mono"/>
              </a:rPr>
              <a:t> </a:t>
            </a:r>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accuracy_score</a:t>
            </a:r>
            <a:br>
              <a:rPr lang="en-US" altLang="zh-CN" sz="1800" dirty="0">
                <a:solidFill>
                  <a:srgbClr val="080808"/>
                </a:solidFill>
                <a:effectLst/>
                <a:latin typeface="JetBrains Mono"/>
              </a:rPr>
            </a:b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gbm.predict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Xtst</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accuracy_score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ytst</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a:t>
            </a:r>
          </a:p>
          <a:p>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11" name="文本框 10"/>
          <p:cNvSpPr txBox="1"/>
          <p:nvPr/>
        </p:nvSpPr>
        <p:spPr>
          <a:xfrm>
            <a:off x="710880" y="5917919"/>
            <a:ext cx="10233345" cy="369332"/>
          </a:xfrm>
          <a:prstGeom prst="rect">
            <a:avLst/>
          </a:prstGeom>
          <a:noFill/>
        </p:spPr>
        <p:txBody>
          <a:bodyPr wrap="square">
            <a:spAutoFit/>
          </a:bodyPr>
          <a:lstStyle/>
          <a:p>
            <a:r>
              <a:rPr lang="zh-CN" altLang="en-US" dirty="0">
                <a:latin typeface="Alibaba PuHuiTi B"/>
              </a:rPr>
              <a:t>上面的参数中</a:t>
            </a:r>
            <a:r>
              <a:rPr lang="en-US" altLang="zh-CN" dirty="0" err="1">
                <a:latin typeface="Alibaba PuHuiTi B"/>
              </a:rPr>
              <a:t>n_estimators</a:t>
            </a:r>
            <a:r>
              <a:rPr lang="en-US" altLang="zh-CN" dirty="0">
                <a:latin typeface="Alibaba PuHuiTi B"/>
              </a:rPr>
              <a:t>=20, </a:t>
            </a:r>
            <a:r>
              <a:rPr lang="en-US" altLang="zh-CN" dirty="0" err="1">
                <a:latin typeface="Alibaba PuHuiTi B"/>
              </a:rPr>
              <a:t>max_depth</a:t>
            </a:r>
            <a:r>
              <a:rPr lang="en-US" altLang="zh-CN" dirty="0">
                <a:latin typeface="Alibaba PuHuiTi B"/>
              </a:rPr>
              <a:t>=1,learning_rate=0.75 </a:t>
            </a:r>
            <a:r>
              <a:rPr lang="zh-CN" altLang="en-US" dirty="0">
                <a:latin typeface="Alibaba PuHuiTi B"/>
              </a:rPr>
              <a:t>作用与其它</a:t>
            </a:r>
            <a:r>
              <a:rPr lang="en-US" altLang="zh-CN" dirty="0">
                <a:latin typeface="Alibaba PuHuiTi B"/>
              </a:rPr>
              <a:t>Boosting</a:t>
            </a:r>
            <a:r>
              <a:rPr lang="zh-CN" altLang="en-US" dirty="0">
                <a:latin typeface="Alibaba PuHuiTi B"/>
              </a:rPr>
              <a:t>类算法一致</a:t>
            </a: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r>
              <a:rPr lang="en-US" altLang="zh-CN" sz="1600" dirty="0" err="1">
                <a:latin typeface="Alibaba PuHuiTi R" pitchFamily="18" charset="-122"/>
                <a:ea typeface="Alibaba PuHuiTi R" pitchFamily="18" charset="-122"/>
                <a:cs typeface="Alibaba PuHuiTi R" pitchFamily="18" charset="-122"/>
              </a:rPr>
              <a:t>boosting_type</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取值</a:t>
            </a:r>
            <a:endParaRPr lang="en-US" altLang="zh-CN" sz="1600" dirty="0">
              <a:latin typeface="Alibaba PuHuiTi R" pitchFamily="18" charset="-122"/>
              <a:ea typeface="Alibaba PuHuiTi R" pitchFamily="18" charset="-122"/>
              <a:cs typeface="Alibaba PuHuiTi R" pitchFamily="18" charset="-122"/>
            </a:endParaRPr>
          </a:p>
        </p:txBody>
      </p:sp>
      <p:pic>
        <p:nvPicPr>
          <p:cNvPr id="3" name="图片 2"/>
          <p:cNvPicPr>
            <a:picLocks noChangeAspect="1"/>
          </p:cNvPicPr>
          <p:nvPr/>
        </p:nvPicPr>
        <p:blipFill>
          <a:blip r:embed="rId3"/>
          <a:stretch>
            <a:fillRect/>
          </a:stretch>
        </p:blipFill>
        <p:spPr>
          <a:xfrm>
            <a:off x="710880" y="1974461"/>
            <a:ext cx="10140630" cy="238976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r>
              <a:rPr lang="en-US" altLang="zh-CN" sz="1600" dirty="0" err="1">
                <a:latin typeface="Alibaba PuHuiTi R" pitchFamily="18" charset="-122"/>
                <a:ea typeface="Alibaba PuHuiTi R" pitchFamily="18" charset="-122"/>
                <a:cs typeface="Alibaba PuHuiTi R" pitchFamily="18" charset="-122"/>
              </a:rPr>
              <a:t>Learning_rate</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学习率</a:t>
            </a:r>
            <a:endParaRPr lang="en-US" altLang="zh-CN"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792797" y="1795825"/>
            <a:ext cx="10879454" cy="4739759"/>
          </a:xfrm>
          <a:prstGeom prst="rect">
            <a:avLst/>
          </a:prstGeom>
          <a:solidFill>
            <a:srgbClr val="FFFFE4"/>
          </a:solidFill>
          <a:ln>
            <a:solidFill>
              <a:schemeClr val="tx1"/>
            </a:solidFill>
          </a:ln>
        </p:spPr>
        <p:txBody>
          <a:bodyPr wrap="square">
            <a:spAutoFit/>
          </a:bodyPr>
          <a:lstStyle/>
          <a:p>
            <a:r>
              <a:rPr lang="en-US" altLang="zh-CN" sz="1800" dirty="0">
                <a:solidFill>
                  <a:srgbClr val="0033B3"/>
                </a:solidFill>
                <a:effectLst/>
                <a:latin typeface="JetBrains Mono"/>
              </a:rPr>
              <a:t>from </a:t>
            </a:r>
            <a:r>
              <a:rPr lang="en-US" altLang="zh-CN" sz="1800" dirty="0" err="1">
                <a:solidFill>
                  <a:srgbClr val="080808"/>
                </a:solidFill>
                <a:effectLst/>
                <a:latin typeface="JetBrains Mono"/>
              </a:rPr>
              <a:t>sklearn.model_selection</a:t>
            </a:r>
            <a:r>
              <a:rPr lang="en-US" altLang="zh-CN" sz="1800" dirty="0">
                <a:solidFill>
                  <a:srgbClr val="080808"/>
                </a:solidFill>
                <a:effectLst/>
                <a:latin typeface="JetBrains Mono"/>
              </a:rPr>
              <a:t> </a:t>
            </a:r>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StratifiedKFold</a:t>
            </a:r>
            <a:br>
              <a:rPr lang="en-US" altLang="zh-CN" sz="1800" dirty="0">
                <a:solidFill>
                  <a:srgbClr val="080808"/>
                </a:solidFill>
                <a:effectLst/>
                <a:latin typeface="JetBrains Mono"/>
              </a:rPr>
            </a:br>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numpy</a:t>
            </a:r>
            <a:r>
              <a:rPr lang="en-US" altLang="zh-CN" sz="1800" dirty="0">
                <a:solidFill>
                  <a:srgbClr val="080808"/>
                </a:solidFill>
                <a:effectLst/>
                <a:latin typeface="JetBrains Mono"/>
              </a:rPr>
              <a:t> </a:t>
            </a:r>
            <a:r>
              <a:rPr lang="en-US" altLang="zh-CN" sz="1800" dirty="0">
                <a:solidFill>
                  <a:srgbClr val="0033B3"/>
                </a:solidFill>
                <a:effectLst/>
                <a:latin typeface="JetBrains Mono"/>
              </a:rPr>
              <a:t>as </a:t>
            </a:r>
            <a:r>
              <a:rPr lang="en-US" altLang="zh-CN" sz="1800" dirty="0">
                <a:solidFill>
                  <a:srgbClr val="080808"/>
                </a:solidFill>
                <a:effectLst/>
                <a:latin typeface="JetBrains Mono"/>
              </a:rPr>
              <a:t>np</a:t>
            </a:r>
            <a:br>
              <a:rPr lang="zh-CN" altLang="en-US" sz="1800" i="1" dirty="0">
                <a:solidFill>
                  <a:srgbClr val="8C8C8C"/>
                </a:solidFill>
                <a:effectLst/>
                <a:latin typeface="宋体" panose="02010600030101010101" pitchFamily="2" charset="-122"/>
                <a:ea typeface="宋体" panose="02010600030101010101" pitchFamily="2" charset="-122"/>
              </a:rPr>
            </a:br>
            <a:r>
              <a:rPr lang="en-US" altLang="zh-CN" sz="1800" dirty="0" err="1">
                <a:solidFill>
                  <a:srgbClr val="080808"/>
                </a:solidFill>
                <a:effectLst/>
                <a:latin typeface="JetBrains Mono"/>
              </a:rPr>
              <a:t>n_learning_rate_steps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n_folds</a:t>
            </a:r>
            <a:r>
              <a:rPr lang="en-US" altLang="zh-CN" sz="1800" dirty="0">
                <a:solidFill>
                  <a:srgbClr val="080808"/>
                </a:solidFill>
                <a:effectLst/>
                <a:latin typeface="JetBrains Mono"/>
              </a:rPr>
              <a:t> = </a:t>
            </a:r>
            <a:r>
              <a:rPr lang="en-US" altLang="zh-CN" sz="1800" dirty="0">
                <a:solidFill>
                  <a:srgbClr val="1750EB"/>
                </a:solidFill>
                <a:effectLst/>
                <a:latin typeface="JetBrains Mono"/>
              </a:rPr>
              <a:t>10</a:t>
            </a:r>
            <a:r>
              <a:rPr lang="en-US" altLang="zh-CN" sz="1800" dirty="0">
                <a:solidFill>
                  <a:srgbClr val="080808"/>
                </a:solidFill>
                <a:effectLst/>
                <a:latin typeface="JetBrains Mono"/>
              </a:rPr>
              <a:t>, </a:t>
            </a:r>
            <a:r>
              <a:rPr lang="en-US" altLang="zh-CN" sz="1800" dirty="0">
                <a:solidFill>
                  <a:srgbClr val="1750EB"/>
                </a:solidFill>
                <a:effectLst/>
                <a:latin typeface="JetBrains Mono"/>
              </a:rPr>
              <a:t>10 </a:t>
            </a: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初始化</a:t>
            </a:r>
            <a:r>
              <a:rPr lang="zh-CN" altLang="en-US" sz="1800" i="1" dirty="0">
                <a:solidFill>
                  <a:srgbClr val="8C8C8C"/>
                </a:solidFill>
                <a:effectLst/>
                <a:latin typeface="JetBrains Mono"/>
              </a:rPr>
              <a:t> </a:t>
            </a:r>
            <a:r>
              <a:rPr lang="en-US" altLang="zh-CN" sz="1800" i="1" dirty="0">
                <a:solidFill>
                  <a:srgbClr val="8C8C8C"/>
                </a:solidFill>
                <a:effectLst/>
                <a:latin typeface="JetBrains Mono"/>
              </a:rPr>
              <a:t>cv</a:t>
            </a:r>
            <a:r>
              <a:rPr lang="zh-CN" altLang="en-US" sz="1800" i="1" dirty="0">
                <a:solidFill>
                  <a:srgbClr val="8C8C8C"/>
                </a:solidFill>
                <a:effectLst/>
                <a:latin typeface="宋体" panose="02010600030101010101" pitchFamily="2" charset="-122"/>
                <a:ea typeface="宋体" panose="02010600030101010101" pitchFamily="2" charset="-122"/>
              </a:rPr>
              <a:t>数量 以及 生成学习率的数量</a:t>
            </a:r>
            <a:br>
              <a:rPr lang="en-US" altLang="zh-CN" sz="1800" dirty="0">
                <a:solidFill>
                  <a:srgbClr val="1750EB"/>
                </a:solidFill>
                <a:effectLst/>
                <a:latin typeface="JetBrains Mono"/>
              </a:rPr>
            </a:br>
            <a:r>
              <a:rPr lang="en-US" altLang="zh-CN" sz="1800" dirty="0" err="1">
                <a:solidFill>
                  <a:srgbClr val="080808"/>
                </a:solidFill>
                <a:effectLst/>
                <a:latin typeface="JetBrains Mono"/>
              </a:rPr>
              <a:t>learning_rates</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np.linspace</a:t>
            </a:r>
            <a:r>
              <a:rPr lang="en-US" altLang="zh-CN" sz="1800" dirty="0">
                <a:solidFill>
                  <a:srgbClr val="080808"/>
                </a:solidFill>
                <a:effectLst/>
                <a:latin typeface="JetBrains Mono"/>
              </a:rPr>
              <a:t>(</a:t>
            </a:r>
            <a:r>
              <a:rPr lang="en-US" altLang="zh-CN" sz="1800" dirty="0">
                <a:solidFill>
                  <a:srgbClr val="1750EB"/>
                </a:solidFill>
                <a:effectLst/>
                <a:latin typeface="JetBrains Mono"/>
              </a:rPr>
              <a:t>0.1</a:t>
            </a:r>
            <a:r>
              <a:rPr lang="en-US" altLang="zh-CN" sz="1800" dirty="0">
                <a:solidFill>
                  <a:srgbClr val="080808"/>
                </a:solidFill>
                <a:effectLst/>
                <a:latin typeface="JetBrains Mono"/>
              </a:rPr>
              <a:t>, </a:t>
            </a:r>
            <a:r>
              <a:rPr lang="en-US" altLang="zh-CN" sz="1800" dirty="0">
                <a:solidFill>
                  <a:srgbClr val="1750EB"/>
                </a:solidFill>
                <a:effectLst/>
                <a:latin typeface="JetBrains Mono"/>
              </a:rPr>
              <a:t>1.0</a:t>
            </a:r>
            <a:r>
              <a:rPr lang="en-US" altLang="zh-CN" sz="1800" dirty="0">
                <a:solidFill>
                  <a:srgbClr val="080808"/>
                </a:solidFill>
                <a:effectLst/>
                <a:latin typeface="JetBrains Mono"/>
              </a:rPr>
              <a:t>, </a:t>
            </a:r>
            <a:r>
              <a:rPr lang="en-US" altLang="zh-CN" sz="1800" dirty="0">
                <a:solidFill>
                  <a:srgbClr val="660099"/>
                </a:solidFill>
                <a:effectLst/>
                <a:latin typeface="JetBrains Mono"/>
              </a:rPr>
              <a:t>num</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n_learning_rate_steps</a:t>
            </a:r>
            <a:r>
              <a:rPr lang="en-US" altLang="zh-CN" sz="1800" dirty="0">
                <a:solidFill>
                  <a:srgbClr val="080808"/>
                </a:solidFill>
                <a:effectLst/>
                <a:latin typeface="JetBrains Mono"/>
              </a:rPr>
              <a:t>)</a:t>
            </a:r>
            <a:br>
              <a:rPr lang="zh-CN" altLang="en-US" sz="1800" i="1" dirty="0">
                <a:solidFill>
                  <a:srgbClr val="8C8C8C"/>
                </a:solidFill>
                <a:effectLst/>
                <a:latin typeface="宋体" panose="02010600030101010101" pitchFamily="2" charset="-122"/>
                <a:ea typeface="宋体" panose="02010600030101010101" pitchFamily="2" charset="-122"/>
              </a:rPr>
            </a:br>
            <a:r>
              <a:rPr lang="en-US" altLang="zh-CN" sz="1800" dirty="0">
                <a:solidFill>
                  <a:srgbClr val="080808"/>
                </a:solidFill>
                <a:effectLst/>
                <a:latin typeface="JetBrains Mono"/>
              </a:rPr>
              <a:t>splitter = </a:t>
            </a:r>
            <a:r>
              <a:rPr lang="en-US" altLang="zh-CN" sz="1800" dirty="0" err="1">
                <a:solidFill>
                  <a:srgbClr val="080808"/>
                </a:solidFill>
                <a:effectLst/>
                <a:latin typeface="JetBrains Mono"/>
              </a:rPr>
              <a:t>StratifiedKFold</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n_splits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n_folds</a:t>
            </a:r>
            <a:r>
              <a:rPr lang="en-US" altLang="zh-CN" sz="1800" dirty="0">
                <a:solidFill>
                  <a:srgbClr val="080808"/>
                </a:solidFill>
                <a:effectLst/>
                <a:latin typeface="JetBrains Mono"/>
              </a:rPr>
              <a:t>, </a:t>
            </a:r>
            <a:r>
              <a:rPr lang="en-US" altLang="zh-CN" sz="1800" dirty="0">
                <a:solidFill>
                  <a:srgbClr val="660099"/>
                </a:solidFill>
                <a:effectLst/>
                <a:latin typeface="JetBrains Mono"/>
              </a:rPr>
              <a:t>shuffle</a:t>
            </a:r>
            <a:r>
              <a:rPr lang="en-US" altLang="zh-CN" sz="1800" dirty="0">
                <a:solidFill>
                  <a:srgbClr val="080808"/>
                </a:solidFill>
                <a:effectLst/>
                <a:latin typeface="JetBrains Mono"/>
              </a:rPr>
              <a:t>=</a:t>
            </a:r>
            <a:r>
              <a:rPr lang="en-US" altLang="zh-CN" sz="1800" dirty="0">
                <a:solidFill>
                  <a:srgbClr val="0033B3"/>
                </a:solidFill>
                <a:effectLst/>
                <a:latin typeface="JetBrains Mono"/>
              </a:rPr>
              <a:t>True</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random_state</a:t>
            </a:r>
            <a:r>
              <a:rPr lang="en-US" altLang="zh-CN" sz="1800" dirty="0">
                <a:solidFill>
                  <a:srgbClr val="080808"/>
                </a:solidFill>
                <a:effectLst/>
                <a:latin typeface="JetBrains Mono"/>
              </a:rPr>
              <a:t>=</a:t>
            </a:r>
            <a:r>
              <a:rPr lang="en-US" altLang="zh-CN" sz="1800" dirty="0">
                <a:solidFill>
                  <a:srgbClr val="1750EB"/>
                </a:solidFill>
                <a:effectLst/>
                <a:latin typeface="JetBrains Mono"/>
              </a:rPr>
              <a:t>42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np.zeros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n_learning_rate_steps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n_folds</a:t>
            </a:r>
            <a:r>
              <a:rPr lang="en-US" altLang="zh-CN" sz="1800" dirty="0">
                <a:solidFill>
                  <a:srgbClr val="080808"/>
                </a:solidFill>
                <a:effectLst/>
                <a:latin typeface="JetBrains Mono"/>
              </a:rPr>
              <a:t>)) </a:t>
            </a: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初始化</a:t>
            </a:r>
            <a:r>
              <a:rPr lang="en-US" altLang="zh-CN" sz="1800" i="1" dirty="0">
                <a:solidFill>
                  <a:srgbClr val="8C8C8C"/>
                </a:solidFill>
                <a:effectLst/>
                <a:latin typeface="JetBrains Mono"/>
              </a:rPr>
              <a:t>np</a:t>
            </a:r>
            <a:r>
              <a:rPr lang="zh-CN" altLang="en-US" sz="1800" i="1" dirty="0">
                <a:solidFill>
                  <a:srgbClr val="8C8C8C"/>
                </a:solidFill>
                <a:effectLst/>
                <a:latin typeface="宋体" panose="02010600030101010101" pitchFamily="2" charset="-122"/>
                <a:ea typeface="宋体" panose="02010600030101010101" pitchFamily="2" charset="-122"/>
              </a:rPr>
              <a:t>的</a:t>
            </a:r>
            <a:r>
              <a:rPr lang="en-US" altLang="zh-CN" sz="1800" i="1" dirty="0" err="1">
                <a:solidFill>
                  <a:srgbClr val="8C8C8C"/>
                </a:solidFill>
                <a:effectLst/>
                <a:latin typeface="JetBrains Mono"/>
              </a:rPr>
              <a:t>nadrray</a:t>
            </a: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用来保存结果</a:t>
            </a:r>
            <a:br>
              <a:rPr lang="en-US" altLang="zh-CN" sz="1800" dirty="0">
                <a:solidFill>
                  <a:srgbClr val="080808"/>
                </a:solidFill>
                <a:effectLst/>
                <a:latin typeface="JetBrains Mono"/>
              </a:rPr>
            </a:b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np.zeros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n_learning_rate_steps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n_folds</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使用不同的学习率训练模型</a:t>
            </a:r>
            <a:br>
              <a:rPr lang="zh-CN" altLang="en-US" sz="1800" i="1" dirty="0">
                <a:solidFill>
                  <a:srgbClr val="8C8C8C"/>
                </a:solidFill>
                <a:effectLst/>
                <a:latin typeface="宋体" panose="02010600030101010101" pitchFamily="2" charset="-122"/>
                <a:ea typeface="宋体" panose="02010600030101010101" pitchFamily="2" charset="-122"/>
              </a:rPr>
            </a:br>
            <a:r>
              <a:rPr lang="en-US" altLang="zh-CN" sz="1800" dirty="0">
                <a:solidFill>
                  <a:srgbClr val="0033B3"/>
                </a:solidFill>
                <a:effectLst/>
                <a:latin typeface="JetBrains Mono"/>
              </a:rPr>
              <a:t>for </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rate </a:t>
            </a:r>
            <a:r>
              <a:rPr lang="en-US" altLang="zh-CN" sz="1800" dirty="0">
                <a:solidFill>
                  <a:srgbClr val="0033B3"/>
                </a:solidFill>
                <a:effectLst/>
                <a:latin typeface="JetBrains Mono"/>
              </a:rPr>
              <a:t>in </a:t>
            </a:r>
            <a:r>
              <a:rPr lang="en-US" altLang="zh-CN" sz="1800" dirty="0">
                <a:solidFill>
                  <a:srgbClr val="000080"/>
                </a:solidFill>
                <a:effectLst/>
                <a:latin typeface="JetBrains Mono"/>
              </a:rPr>
              <a:t>enumerate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learning_rates</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a:solidFill>
                  <a:srgbClr val="0033B3"/>
                </a:solidFill>
                <a:effectLst/>
                <a:latin typeface="JetBrains Mono"/>
              </a:rPr>
              <a:t>for </a:t>
            </a:r>
            <a:r>
              <a:rPr lang="en-US" altLang="zh-CN" sz="1800" dirty="0">
                <a:solidFill>
                  <a:srgbClr val="080808"/>
                </a:solidFill>
                <a:effectLst/>
                <a:latin typeface="JetBrains Mono"/>
              </a:rPr>
              <a:t>j, (</a:t>
            </a:r>
            <a:r>
              <a:rPr lang="en-US" altLang="zh-CN" sz="1800" dirty="0" err="1">
                <a:solidFill>
                  <a:srgbClr val="080808"/>
                </a:solidFill>
                <a:effectLst/>
                <a:latin typeface="JetBrains Mono"/>
              </a:rPr>
              <a:t>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val</a:t>
            </a:r>
            <a:r>
              <a:rPr lang="en-US" altLang="zh-CN" sz="1800" dirty="0">
                <a:solidFill>
                  <a:srgbClr val="080808"/>
                </a:solidFill>
                <a:effectLst/>
                <a:latin typeface="JetBrains Mono"/>
              </a:rPr>
              <a:t>) </a:t>
            </a:r>
            <a:r>
              <a:rPr lang="en-US" altLang="zh-CN" sz="1800" dirty="0">
                <a:solidFill>
                  <a:srgbClr val="0033B3"/>
                </a:solidFill>
                <a:effectLst/>
                <a:latin typeface="JetBrains Mono"/>
              </a:rPr>
              <a:t>in </a:t>
            </a:r>
            <a:r>
              <a:rPr lang="en-US" altLang="zh-CN" sz="1800" dirty="0">
                <a:solidFill>
                  <a:srgbClr val="000080"/>
                </a:solidFill>
                <a:effectLst/>
                <a:latin typeface="JetBrains Mono"/>
              </a:rPr>
              <a:t>enumerate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splitter.split</a:t>
            </a:r>
            <a:r>
              <a:rPr lang="en-US" altLang="zh-CN" sz="1800" dirty="0">
                <a:solidFill>
                  <a:srgbClr val="080808"/>
                </a:solidFill>
                <a:effectLst/>
                <a:latin typeface="JetBrains Mono"/>
              </a:rPr>
              <a:t>(X, y)): </a:t>
            </a:r>
            <a:r>
              <a:rPr lang="en-US" altLang="zh-CN" sz="1800" i="1" dirty="0">
                <a:solidFill>
                  <a:srgbClr val="8C8C8C"/>
                </a:solidFill>
                <a:effectLst/>
                <a:latin typeface="JetBrains Mono"/>
              </a:rPr>
              <a:t># </a:t>
            </a:r>
            <a:r>
              <a:rPr lang="en-US" altLang="zh-CN" sz="1800" i="1" dirty="0" err="1">
                <a:solidFill>
                  <a:srgbClr val="8C8C8C"/>
                </a:solidFill>
                <a:effectLst/>
                <a:latin typeface="JetBrains Mono"/>
              </a:rPr>
              <a:t>trn</a:t>
            </a:r>
            <a:r>
              <a:rPr lang="en-US" altLang="zh-CN" sz="1800" i="1" dirty="0">
                <a:solidFill>
                  <a:srgbClr val="8C8C8C"/>
                </a:solidFill>
                <a:effectLst/>
                <a:latin typeface="JetBrains Mono"/>
              </a:rPr>
              <a:t> </a:t>
            </a:r>
            <a:r>
              <a:rPr lang="en-US" altLang="zh-CN" sz="1800" i="1" dirty="0" err="1">
                <a:solidFill>
                  <a:srgbClr val="8C8C8C"/>
                </a:solidFill>
                <a:effectLst/>
                <a:latin typeface="JetBrains Mono"/>
              </a:rPr>
              <a:t>val</a:t>
            </a:r>
            <a:r>
              <a:rPr lang="en-US" altLang="zh-CN" sz="1800" i="1" dirty="0">
                <a:solidFill>
                  <a:srgbClr val="8C8C8C"/>
                </a:solidFill>
                <a:effectLst/>
                <a:latin typeface="JetBrains Mono"/>
              </a:rPr>
              <a:t> </a:t>
            </a:r>
            <a:r>
              <a:rPr lang="zh-CN" altLang="en-US" sz="1800" i="1" dirty="0">
                <a:solidFill>
                  <a:srgbClr val="8C8C8C"/>
                </a:solidFill>
                <a:effectLst/>
                <a:latin typeface="宋体" panose="02010600030101010101" pitchFamily="2" charset="-122"/>
                <a:ea typeface="宋体" panose="02010600030101010101" pitchFamily="2" charset="-122"/>
              </a:rPr>
              <a:t>为索引</a:t>
            </a:r>
            <a:br>
              <a:rPr lang="zh-CN" altLang="en-US" sz="1800" i="1" dirty="0">
                <a:solidFill>
                  <a:srgbClr val="8C8C8C"/>
                </a:solidFill>
                <a:effectLst/>
                <a:latin typeface="宋体" panose="02010600030101010101" pitchFamily="2" charset="-122"/>
                <a:ea typeface="宋体" panose="02010600030101010101" pitchFamily="2" charset="-122"/>
              </a:rPr>
            </a:br>
            <a:r>
              <a:rPr lang="zh-CN" altLang="en-US" sz="1800" i="1" dirty="0">
                <a:solidFill>
                  <a:srgbClr val="8C8C8C"/>
                </a:solidFill>
                <a:effectLst/>
                <a:latin typeface="宋体" panose="02010600030101010101" pitchFamily="2" charset="-122"/>
                <a:ea typeface="宋体" panose="02010600030101010101" pitchFamily="2" charset="-122"/>
              </a:rPr>
              <a:t>    </a:t>
            </a:r>
            <a:r>
              <a:rPr lang="en-US" altLang="zh-CN" sz="1800" dirty="0" err="1">
                <a:solidFill>
                  <a:srgbClr val="080808"/>
                </a:solidFill>
                <a:effectLst/>
                <a:latin typeface="JetBrains Mono"/>
              </a:rPr>
              <a:t>gbm</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LGBMClassifier</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boosting_type</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gbdt</a:t>
            </a:r>
            <a:r>
              <a:rPr lang="en-US" altLang="zh-CN" sz="1800" dirty="0">
                <a:solidFill>
                  <a:srgbClr val="067D17"/>
                </a:solidFill>
                <a:effectLst/>
                <a:latin typeface="JetBrains Mono"/>
              </a:rPr>
              <a:t>'</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n_estimators</a:t>
            </a:r>
            <a:r>
              <a:rPr lang="en-US" altLang="zh-CN" sz="1800" dirty="0">
                <a:solidFill>
                  <a:srgbClr val="080808"/>
                </a:solidFill>
                <a:effectLst/>
                <a:latin typeface="JetBrains Mono"/>
              </a:rPr>
              <a:t>=</a:t>
            </a:r>
            <a:r>
              <a:rPr lang="en-US" altLang="zh-CN" sz="1800" dirty="0">
                <a:solidFill>
                  <a:srgbClr val="1750EB"/>
                </a:solidFill>
                <a:effectLst/>
                <a:latin typeface="JetBrains Mono"/>
              </a:rPr>
              <a:t>10</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max_depth</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learning_rate</a:t>
            </a:r>
            <a:r>
              <a:rPr lang="en-US" altLang="zh-CN" sz="1800" dirty="0">
                <a:solidFill>
                  <a:srgbClr val="080808"/>
                </a:solidFill>
                <a:effectLst/>
                <a:latin typeface="JetBrains Mono"/>
              </a:rPr>
              <a:t>=rate)</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gbm.fit</a:t>
            </a:r>
            <a:r>
              <a:rPr lang="en-US" altLang="zh-CN" sz="1800" dirty="0">
                <a:solidFill>
                  <a:srgbClr val="080808"/>
                </a:solidFill>
                <a:effectLst/>
                <a:latin typeface="JetBrains Mono"/>
              </a:rPr>
              <a:t>(X[</a:t>
            </a:r>
            <a:r>
              <a:rPr lang="en-US" altLang="zh-CN" sz="1800" dirty="0" err="1">
                <a:solidFill>
                  <a:srgbClr val="080808"/>
                </a:solidFill>
                <a:effectLst/>
                <a:latin typeface="JetBrains Mono"/>
              </a:rPr>
              <a:t>trn</a:t>
            </a:r>
            <a:r>
              <a:rPr lang="en-US" altLang="zh-CN" sz="1800" dirty="0">
                <a:solidFill>
                  <a:srgbClr val="080808"/>
                </a:solidFill>
                <a:effectLst/>
                <a:latin typeface="JetBrains Mono"/>
              </a:rPr>
              <a:t>, :], y[</a:t>
            </a:r>
            <a:r>
              <a:rPr lang="en-US" altLang="zh-CN" sz="1800" dirty="0" err="1">
                <a:solidFill>
                  <a:srgbClr val="080808"/>
                </a:solidFill>
                <a:effectLst/>
                <a:latin typeface="JetBrains Mono"/>
              </a:rPr>
              <a:t>trn</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j]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accuracy_score</a:t>
            </a:r>
            <a:r>
              <a:rPr lang="en-US" altLang="zh-CN" sz="1800" dirty="0">
                <a:solidFill>
                  <a:srgbClr val="080808"/>
                </a:solidFill>
                <a:effectLst/>
                <a:latin typeface="JetBrains Mono"/>
              </a:rPr>
              <a:t>(y[</a:t>
            </a:r>
            <a:r>
              <a:rPr lang="en-US" altLang="zh-CN" sz="1800" dirty="0" err="1">
                <a:solidFill>
                  <a:srgbClr val="080808"/>
                </a:solidFill>
                <a:effectLst/>
                <a:latin typeface="JetBrains Mono"/>
              </a:rPr>
              <a:t>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gbm.predict</a:t>
            </a:r>
            <a:r>
              <a:rPr lang="en-US" altLang="zh-CN" sz="1800" dirty="0">
                <a:solidFill>
                  <a:srgbClr val="080808"/>
                </a:solidFill>
                <a:effectLst/>
                <a:latin typeface="JetBrains Mono"/>
              </a:rPr>
              <a:t>(X[</a:t>
            </a:r>
            <a:r>
              <a:rPr lang="en-US" altLang="zh-CN" sz="1800" dirty="0" err="1">
                <a:solidFill>
                  <a:srgbClr val="080808"/>
                </a:solidFill>
                <a:effectLst/>
                <a:latin typeface="JetBrains Mono"/>
              </a:rPr>
              <a:t>trn</a:t>
            </a:r>
            <a:r>
              <a:rPr lang="en-US" altLang="zh-CN" sz="1800" dirty="0">
                <a:solidFill>
                  <a:srgbClr val="080808"/>
                </a:solidFill>
                <a:effectLst/>
                <a:latin typeface="JetBrains Mono"/>
              </a:rPr>
              <a:t>, :]))) * </a:t>
            </a:r>
            <a:r>
              <a:rPr lang="en-US" altLang="zh-CN" sz="1800" dirty="0">
                <a:solidFill>
                  <a:srgbClr val="1750EB"/>
                </a:solidFill>
                <a:effectLst/>
                <a:latin typeface="JetBrains Mono"/>
              </a:rPr>
              <a:t>100</a:t>
            </a:r>
            <a:br>
              <a:rPr lang="en-US" altLang="zh-CN" sz="1800" dirty="0">
                <a:solidFill>
                  <a:srgbClr val="1750EB"/>
                </a:solidFill>
                <a:effectLst/>
                <a:latin typeface="JetBrains Mono"/>
              </a:rPr>
            </a:br>
            <a:r>
              <a:rPr lang="en-US" altLang="zh-CN" sz="1800" dirty="0">
                <a:solidFill>
                  <a:srgbClr val="1750EB"/>
                </a:solidFill>
                <a:effectLst/>
                <a:latin typeface="JetBrains Mono"/>
              </a:rPr>
              <a:t>        </a:t>
            </a: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j]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accuracy_score</a:t>
            </a:r>
            <a:r>
              <a:rPr lang="en-US" altLang="zh-CN" sz="1800" dirty="0">
                <a:solidFill>
                  <a:srgbClr val="080808"/>
                </a:solidFill>
                <a:effectLst/>
                <a:latin typeface="JetBrains Mono"/>
              </a:rPr>
              <a:t>(y[</a:t>
            </a:r>
            <a:r>
              <a:rPr lang="en-US" altLang="zh-CN" sz="1800" dirty="0" err="1">
                <a:solidFill>
                  <a:srgbClr val="080808"/>
                </a:solidFill>
                <a:effectLst/>
                <a:latin typeface="JetBrains Mono"/>
              </a:rPr>
              <a:t>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gbm.predict</a:t>
            </a:r>
            <a:r>
              <a:rPr lang="en-US" altLang="zh-CN" sz="1800" dirty="0">
                <a:solidFill>
                  <a:srgbClr val="080808"/>
                </a:solidFill>
                <a:effectLst/>
                <a:latin typeface="JetBrains Mono"/>
              </a:rPr>
              <a:t>(X[</a:t>
            </a:r>
            <a:r>
              <a:rPr lang="en-US" altLang="zh-CN" sz="1800" dirty="0" err="1">
                <a:solidFill>
                  <a:srgbClr val="080808"/>
                </a:solidFill>
                <a:effectLst/>
                <a:latin typeface="JetBrains Mono"/>
              </a:rPr>
              <a:t>val</a:t>
            </a:r>
            <a:r>
              <a:rPr lang="en-US" altLang="zh-CN" sz="1800" dirty="0">
                <a:solidFill>
                  <a:srgbClr val="080808"/>
                </a:solidFill>
                <a:effectLst/>
                <a:latin typeface="JetBrains Mono"/>
              </a:rPr>
              <a:t>, :]))) * </a:t>
            </a:r>
            <a:r>
              <a:rPr lang="en-US" altLang="zh-CN" sz="1800" dirty="0">
                <a:solidFill>
                  <a:srgbClr val="1750EB"/>
                </a:solidFill>
                <a:effectLst/>
                <a:latin typeface="JetBrains Mono"/>
              </a:rPr>
              <a:t>100</a:t>
            </a:r>
            <a:br>
              <a:rPr lang="en-US" altLang="zh-CN" sz="1800" dirty="0">
                <a:solidFill>
                  <a:srgbClr val="1750EB"/>
                </a:solidFill>
                <a:effectLst/>
                <a:latin typeface="JetBrains Mono"/>
              </a:rPr>
            </a:b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np.mean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 </a:t>
            </a:r>
            <a:r>
              <a:rPr lang="en-US" altLang="zh-CN" sz="1800" dirty="0">
                <a:solidFill>
                  <a:srgbClr val="660099"/>
                </a:solidFill>
                <a:effectLst/>
                <a:latin typeface="JetBrains Mono"/>
              </a:rPr>
              <a:t>axis</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i="1" dirty="0">
                <a:solidFill>
                  <a:srgbClr val="8C8C8C"/>
                </a:solidFill>
                <a:effectLst/>
                <a:latin typeface="JetBrains Mono"/>
              </a:rPr>
              <a:t>#</a:t>
            </a:r>
            <a:r>
              <a:rPr lang="zh-CN" altLang="en-US" sz="1800" i="1" dirty="0">
                <a:solidFill>
                  <a:srgbClr val="8C8C8C"/>
                </a:solidFill>
                <a:effectLst/>
                <a:latin typeface="宋体" panose="02010600030101010101" pitchFamily="2" charset="-122"/>
                <a:ea typeface="宋体" panose="02010600030101010101" pitchFamily="2" charset="-122"/>
              </a:rPr>
              <a:t>计算不同学习率取值的</a:t>
            </a:r>
            <a:r>
              <a:rPr lang="en-US" altLang="zh-CN" sz="1800" i="1" dirty="0">
                <a:solidFill>
                  <a:srgbClr val="8C8C8C"/>
                </a:solidFill>
                <a:effectLst/>
                <a:latin typeface="JetBrains Mono"/>
              </a:rPr>
              <a:t>CV</a:t>
            </a:r>
            <a:r>
              <a:rPr lang="zh-CN" altLang="en-US" sz="1800" i="1" dirty="0">
                <a:solidFill>
                  <a:srgbClr val="8C8C8C"/>
                </a:solidFill>
                <a:effectLst/>
                <a:latin typeface="宋体" panose="02010600030101010101" pitchFamily="2" charset="-122"/>
                <a:ea typeface="宋体" panose="02010600030101010101" pitchFamily="2" charset="-122"/>
              </a:rPr>
              <a:t>结果均值</a:t>
            </a:r>
            <a:br>
              <a:rPr lang="zh-CN" altLang="en-US" sz="1800" i="1" dirty="0">
                <a:solidFill>
                  <a:srgbClr val="8C8C8C"/>
                </a:solidFill>
                <a:effectLst/>
                <a:latin typeface="宋体" panose="02010600030101010101" pitchFamily="2" charset="-122"/>
                <a:ea typeface="宋体" panose="02010600030101010101" pitchFamily="2" charset="-122"/>
              </a:rPr>
            </a:b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np.mean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 </a:t>
            </a:r>
            <a:r>
              <a:rPr lang="en-US" altLang="zh-CN" sz="1800" dirty="0">
                <a:solidFill>
                  <a:srgbClr val="660099"/>
                </a:solidFill>
                <a:effectLst/>
                <a:latin typeface="JetBrains Mono"/>
              </a:rPr>
              <a:t>axis</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p>
          <a:p>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实验设计</a:t>
            </a:r>
          </a:p>
        </p:txBody>
      </p:sp>
      <p:sp>
        <p:nvSpPr>
          <p:cNvPr id="6" name="文本框 5"/>
          <p:cNvSpPr txBox="1"/>
          <p:nvPr/>
        </p:nvSpPr>
        <p:spPr>
          <a:xfrm>
            <a:off x="890016" y="1524542"/>
            <a:ext cx="9475671" cy="329320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新的模型能上线一定要比原有方案有提升，需要通过实验证明</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业务逐渐稳定后，人工审核是否会去掉</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一般算法模型上线后，在高分段和低分段模型表现较好，中间的用户可能需要人工参与审核</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模型表现越来越好之后，人工审核的需求会逐步降低，但不会去掉</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标准模型：逻辑回归，随机森林</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策略和模型不会同时调整</a:t>
            </a:r>
          </a:p>
        </p:txBody>
      </p:sp>
      <p:graphicFrame>
        <p:nvGraphicFramePr>
          <p:cNvPr id="2" name="表格 1"/>
          <p:cNvGraphicFramePr>
            <a:graphicFrameLocks noGrp="1"/>
          </p:cNvGraphicFramePr>
          <p:nvPr/>
        </p:nvGraphicFramePr>
        <p:xfrm>
          <a:off x="1038293" y="1944055"/>
          <a:ext cx="10094772" cy="1463040"/>
        </p:xfrm>
        <a:graphic>
          <a:graphicData uri="http://schemas.openxmlformats.org/drawingml/2006/table">
            <a:tbl>
              <a:tblPr/>
              <a:tblGrid>
                <a:gridCol w="1682462">
                  <a:extLst>
                    <a:ext uri="{9D8B030D-6E8A-4147-A177-3AD203B41FA5}">
                      <a16:colId xmlns:a16="http://schemas.microsoft.com/office/drawing/2014/main" val="20000"/>
                    </a:ext>
                  </a:extLst>
                </a:gridCol>
                <a:gridCol w="1682462">
                  <a:extLst>
                    <a:ext uri="{9D8B030D-6E8A-4147-A177-3AD203B41FA5}">
                      <a16:colId xmlns:a16="http://schemas.microsoft.com/office/drawing/2014/main" val="20001"/>
                    </a:ext>
                  </a:extLst>
                </a:gridCol>
                <a:gridCol w="1682462">
                  <a:extLst>
                    <a:ext uri="{9D8B030D-6E8A-4147-A177-3AD203B41FA5}">
                      <a16:colId xmlns:a16="http://schemas.microsoft.com/office/drawing/2014/main" val="20002"/>
                    </a:ext>
                  </a:extLst>
                </a:gridCol>
                <a:gridCol w="1682462">
                  <a:extLst>
                    <a:ext uri="{9D8B030D-6E8A-4147-A177-3AD203B41FA5}">
                      <a16:colId xmlns:a16="http://schemas.microsoft.com/office/drawing/2014/main" val="20003"/>
                    </a:ext>
                  </a:extLst>
                </a:gridCol>
                <a:gridCol w="1682462">
                  <a:extLst>
                    <a:ext uri="{9D8B030D-6E8A-4147-A177-3AD203B41FA5}">
                      <a16:colId xmlns:a16="http://schemas.microsoft.com/office/drawing/2014/main" val="20004"/>
                    </a:ext>
                  </a:extLst>
                </a:gridCol>
                <a:gridCol w="1682462">
                  <a:extLst>
                    <a:ext uri="{9D8B030D-6E8A-4147-A177-3AD203B41FA5}">
                      <a16:colId xmlns:a16="http://schemas.microsoft.com/office/drawing/2014/main" val="20005"/>
                    </a:ext>
                  </a:extLst>
                </a:gridCol>
              </a:tblGrid>
              <a:tr h="0">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冷启动</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业务初期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成长期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波动期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策略调整</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新增数据源</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人工审核</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人工审核</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新旧模型对比</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新旧模型对比</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避免迭代模型</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新旧模型对比</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规则模型</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标准模型</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长短表现期对比</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稳定和波动人群</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线上模型、陪跑</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和标准模型对比</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数据驱动模型</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上一版模型</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latin typeface="Alibaba PuHuiTi R" pitchFamily="18" charset="-122"/>
                        <a:ea typeface="Alibaba PuHuiTi R" pitchFamily="18" charset="-122"/>
                        <a:cs typeface="Alibaba PuHuiTi R" pitchFamily="18" charset="-122"/>
                      </a:endParaRPr>
                    </a:p>
                  </a:txBody>
                  <a:tcPr>
                    <a:lnL w="9525" cap="flat" cmpd="sng" algn="ctr">
                      <a:solidFill>
                        <a:srgbClr val="DFE2E5"/>
                      </a:solidFill>
                      <a:prstDash val="solid"/>
                      <a:round/>
                      <a:headEnd type="none" w="med" len="med"/>
                      <a:tailEnd type="none" w="med" len="med"/>
                    </a:lnL>
                    <a:lnT w="9525" cap="flat" cmpd="sng" algn="ctr">
                      <a:solidFill>
                        <a:srgbClr val="DFE2E5"/>
                      </a:solidFill>
                      <a:prstDash val="solid"/>
                      <a:round/>
                      <a:headEnd type="none" w="med" len="med"/>
                      <a:tailEnd type="none" w="med" len="med"/>
                    </a:lnT>
                  </a:tcPr>
                </a:tc>
                <a:tc>
                  <a:txBody>
                    <a:bodyPr/>
                    <a:lstStyle/>
                    <a:p>
                      <a:endParaRPr lang="zh-CN" altLang="en-US" sz="1600" b="0" i="0" dirty="0">
                        <a:latin typeface="Alibaba PuHuiTi R" pitchFamily="18" charset="-122"/>
                        <a:ea typeface="Alibaba PuHuiTi R" pitchFamily="18" charset="-122"/>
                        <a:cs typeface="Alibaba PuHuiTi R" pitchFamily="18" charset="-122"/>
                      </a:endParaRPr>
                    </a:p>
                  </a:txBody>
                  <a:tcPr>
                    <a:lnT w="9525" cap="flat" cmpd="sng" algn="ctr">
                      <a:solidFill>
                        <a:srgbClr val="DFE2E5"/>
                      </a:solidFill>
                      <a:prstDash val="solid"/>
                      <a:round/>
                      <a:headEnd type="none" w="med" len="med"/>
                      <a:tailEnd type="none" w="med" len="med"/>
                    </a:lnT>
                  </a:tcPr>
                </a:tc>
                <a:tc>
                  <a:txBody>
                    <a:bodyPr/>
                    <a:lstStyle/>
                    <a:p>
                      <a:endParaRPr lang="zh-CN" altLang="en-US" sz="1600" b="0" i="0" dirty="0">
                        <a:latin typeface="Alibaba PuHuiTi R" pitchFamily="18" charset="-122"/>
                        <a:ea typeface="Alibaba PuHuiTi R" pitchFamily="18" charset="-122"/>
                        <a:cs typeface="Alibaba PuHuiTi R" pitchFamily="18" charset="-122"/>
                      </a:endParaRPr>
                    </a:p>
                  </a:txBody>
                  <a:tcPr>
                    <a:lnT w="9525" cap="flat" cmpd="sng" algn="ctr">
                      <a:solidFill>
                        <a:srgbClr val="DFE2E5"/>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可视化</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981690" y="1864337"/>
            <a:ext cx="8867160" cy="2308324"/>
          </a:xfrm>
          <a:prstGeom prst="rect">
            <a:avLst/>
          </a:prstGeom>
          <a:solidFill>
            <a:srgbClr val="FFFFE4"/>
          </a:solidFill>
          <a:ln>
            <a:solidFill>
              <a:schemeClr val="tx1"/>
            </a:solidFill>
          </a:ln>
        </p:spPr>
        <p:txBody>
          <a:bodyPr wrap="square">
            <a:spAutoFit/>
          </a:bodyPr>
          <a:lstStyle/>
          <a:p>
            <a:r>
              <a:rPr lang="en-US" altLang="zh-CN" sz="1800" dirty="0">
                <a:solidFill>
                  <a:srgbClr val="0033B3"/>
                </a:solidFill>
                <a:effectLst/>
                <a:latin typeface="JetBrains Mono"/>
              </a:rPr>
              <a:t>import </a:t>
            </a:r>
            <a:r>
              <a:rPr lang="en-US" altLang="zh-CN" sz="1800" dirty="0" err="1">
                <a:solidFill>
                  <a:srgbClr val="080808"/>
                </a:solidFill>
                <a:effectLst/>
                <a:latin typeface="JetBrains Mono"/>
              </a:rPr>
              <a:t>matplotlib.pyplot</a:t>
            </a:r>
            <a:r>
              <a:rPr lang="en-US" altLang="zh-CN" sz="1800" dirty="0">
                <a:solidFill>
                  <a:srgbClr val="080808"/>
                </a:solidFill>
                <a:effectLst/>
                <a:latin typeface="JetBrains Mono"/>
              </a:rPr>
              <a:t> </a:t>
            </a:r>
            <a:r>
              <a:rPr lang="en-US" altLang="zh-CN" sz="1800" dirty="0">
                <a:solidFill>
                  <a:srgbClr val="0033B3"/>
                </a:solidFill>
                <a:effectLst/>
                <a:latin typeface="JetBrains Mono"/>
              </a:rPr>
              <a:t>as </a:t>
            </a:r>
            <a:r>
              <a:rPr lang="en-US" altLang="zh-CN" sz="1800" dirty="0" err="1">
                <a:solidFill>
                  <a:srgbClr val="080808"/>
                </a:solidFill>
                <a:effectLst/>
                <a:latin typeface="JetBrains Mono"/>
              </a:rPr>
              <a:t>plt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plt.figure</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figsize</a:t>
            </a:r>
            <a:r>
              <a:rPr lang="en-US" altLang="zh-CN" sz="1800" dirty="0">
                <a:solidFill>
                  <a:srgbClr val="660099"/>
                </a:solidFill>
                <a:effectLst/>
                <a:latin typeface="JetBrains Mono"/>
              </a:rPr>
              <a:t> </a:t>
            </a:r>
            <a:r>
              <a:rPr lang="en-US" altLang="zh-CN" sz="1800" dirty="0">
                <a:solidFill>
                  <a:srgbClr val="080808"/>
                </a:solidFill>
                <a:effectLst/>
                <a:latin typeface="JetBrains Mono"/>
              </a:rPr>
              <a:t>= (</a:t>
            </a:r>
            <a:r>
              <a:rPr lang="en-US" altLang="zh-CN" sz="1800" dirty="0">
                <a:solidFill>
                  <a:srgbClr val="1750EB"/>
                </a:solidFill>
                <a:effectLst/>
                <a:latin typeface="JetBrains Mono"/>
              </a:rPr>
              <a:t>5</a:t>
            </a:r>
            <a:r>
              <a:rPr lang="en-US" altLang="zh-CN" sz="1800" dirty="0">
                <a:solidFill>
                  <a:srgbClr val="080808"/>
                </a:solidFill>
                <a:effectLst/>
                <a:latin typeface="JetBrains Mono"/>
              </a:rPr>
              <a:t>,</a:t>
            </a:r>
            <a:r>
              <a:rPr lang="en-US" altLang="zh-CN" sz="1800" dirty="0">
                <a:solidFill>
                  <a:srgbClr val="1750EB"/>
                </a:solidFill>
                <a:effectLst/>
                <a:latin typeface="JetBrains Mono"/>
              </a:rPr>
              <a:t>4</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plt.plot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learning_rates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 </a:t>
            </a:r>
            <a:r>
              <a:rPr lang="en-US" altLang="zh-CN" sz="1800" dirty="0">
                <a:solidFill>
                  <a:srgbClr val="660099"/>
                </a:solidFill>
                <a:effectLst/>
                <a:latin typeface="JetBrains Mono"/>
              </a:rPr>
              <a:t>marker</a:t>
            </a:r>
            <a:r>
              <a:rPr lang="en-US" altLang="zh-CN" sz="1800" dirty="0">
                <a:solidFill>
                  <a:srgbClr val="080808"/>
                </a:solidFill>
                <a:effectLst/>
                <a:latin typeface="JetBrains Mono"/>
              </a:rPr>
              <a:t>=</a:t>
            </a:r>
            <a:r>
              <a:rPr lang="en-US" altLang="zh-CN" sz="1800" dirty="0">
                <a:solidFill>
                  <a:srgbClr val="067D17"/>
                </a:solidFill>
                <a:effectLst/>
                <a:latin typeface="JetBrains Mono"/>
              </a:rPr>
              <a:t>'o'</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markeredgecolor</a:t>
            </a:r>
            <a:r>
              <a:rPr lang="en-US" altLang="zh-CN" sz="1800" dirty="0">
                <a:solidFill>
                  <a:srgbClr val="080808"/>
                </a:solidFill>
                <a:effectLst/>
                <a:latin typeface="JetBrains Mono"/>
              </a:rPr>
              <a:t>=</a:t>
            </a:r>
            <a:r>
              <a:rPr lang="en-US" altLang="zh-CN" sz="1800" dirty="0">
                <a:solidFill>
                  <a:srgbClr val="067D17"/>
                </a:solidFill>
                <a:effectLst/>
                <a:latin typeface="JetBrains Mono"/>
              </a:rPr>
              <a:t>'w'</a:t>
            </a:r>
            <a:r>
              <a:rPr lang="en-US" altLang="zh-CN" sz="1800" dirty="0">
                <a:solidFill>
                  <a:srgbClr val="080808"/>
                </a:solidFill>
                <a:effectLst/>
                <a:latin typeface="JetBrains Mono"/>
              </a:rPr>
              <a:t>, </a:t>
            </a:r>
            <a:r>
              <a:rPr lang="en-US" altLang="zh-CN" sz="1800" dirty="0">
                <a:solidFill>
                  <a:srgbClr val="660099"/>
                </a:solidFill>
                <a:effectLst/>
                <a:latin typeface="JetBrains Mono"/>
              </a:rPr>
              <a:t>linewidth</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plt.plot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learning_rates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 </a:t>
            </a:r>
            <a:r>
              <a:rPr lang="en-US" altLang="zh-CN" sz="1800" dirty="0">
                <a:solidFill>
                  <a:srgbClr val="660099"/>
                </a:solidFill>
                <a:effectLst/>
                <a:latin typeface="JetBrains Mono"/>
              </a:rPr>
              <a:t>marker</a:t>
            </a:r>
            <a:r>
              <a:rPr lang="en-US" altLang="zh-CN" sz="1800" dirty="0">
                <a:solidFill>
                  <a:srgbClr val="080808"/>
                </a:solidFill>
                <a:effectLst/>
                <a:latin typeface="JetBrains Mono"/>
              </a:rPr>
              <a:t>=</a:t>
            </a:r>
            <a:r>
              <a:rPr lang="en-US" altLang="zh-CN" sz="1800" dirty="0">
                <a:solidFill>
                  <a:srgbClr val="067D17"/>
                </a:solidFill>
                <a:effectLst/>
                <a:latin typeface="JetBrains Mono"/>
              </a:rPr>
              <a:t>'s'</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markeredgecolor</a:t>
            </a:r>
            <a:r>
              <a:rPr lang="en-US" altLang="zh-CN" sz="1800" dirty="0">
                <a:solidFill>
                  <a:srgbClr val="080808"/>
                </a:solidFill>
                <a:effectLst/>
                <a:latin typeface="JetBrains Mono"/>
              </a:rPr>
              <a:t>=</a:t>
            </a:r>
            <a:r>
              <a:rPr lang="en-US" altLang="zh-CN" sz="1800" dirty="0">
                <a:solidFill>
                  <a:srgbClr val="067D17"/>
                </a:solidFill>
                <a:effectLst/>
                <a:latin typeface="JetBrains Mono"/>
              </a:rPr>
              <a:t>'w'</a:t>
            </a:r>
            <a:r>
              <a:rPr lang="en-US" altLang="zh-CN" sz="1800" dirty="0">
                <a:solidFill>
                  <a:srgbClr val="080808"/>
                </a:solidFill>
                <a:effectLst/>
                <a:latin typeface="JetBrains Mono"/>
              </a:rPr>
              <a:t>, </a:t>
            </a:r>
            <a:r>
              <a:rPr lang="en-US" altLang="zh-CN" sz="1800" dirty="0">
                <a:solidFill>
                  <a:srgbClr val="660099"/>
                </a:solidFill>
                <a:effectLst/>
                <a:latin typeface="JetBrains Mono"/>
              </a:rPr>
              <a:t>linewidth</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plt.legend</a:t>
            </a:r>
            <a:r>
              <a:rPr lang="en-US" altLang="zh-CN" sz="1800" dirty="0">
                <a:solidFill>
                  <a:srgbClr val="080808"/>
                </a:solidFill>
                <a:effectLst/>
                <a:latin typeface="JetBrains Mono"/>
              </a:rPr>
              <a:t>([</a:t>
            </a:r>
            <a:r>
              <a:rPr lang="en-US" altLang="zh-CN" sz="1800" dirty="0">
                <a:solidFill>
                  <a:srgbClr val="067D17"/>
                </a:solidFill>
                <a:effectLst/>
                <a:latin typeface="JetBrains Mono"/>
              </a:rPr>
              <a:t>'Train err'</a:t>
            </a:r>
            <a:r>
              <a:rPr lang="en-US" altLang="zh-CN" sz="1800" dirty="0">
                <a:solidFill>
                  <a:srgbClr val="080808"/>
                </a:solidFill>
                <a:effectLst/>
                <a:latin typeface="JetBrains Mono"/>
              </a:rPr>
              <a:t>, </a:t>
            </a:r>
            <a:r>
              <a:rPr lang="en-US" altLang="zh-CN" sz="1800" dirty="0">
                <a:solidFill>
                  <a:srgbClr val="067D17"/>
                </a:solidFill>
                <a:effectLst/>
                <a:latin typeface="JetBrains Mono"/>
              </a:rPr>
              <a:t>'Validation err'</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plt.xlabel</a:t>
            </a:r>
            <a:r>
              <a:rPr lang="en-US" altLang="zh-CN" sz="1800" dirty="0">
                <a:solidFill>
                  <a:srgbClr val="080808"/>
                </a:solidFill>
                <a:effectLst/>
                <a:latin typeface="JetBrains Mono"/>
              </a:rPr>
              <a:t>(</a:t>
            </a:r>
            <a:r>
              <a:rPr lang="en-US" altLang="zh-CN" sz="1800" dirty="0">
                <a:solidFill>
                  <a:srgbClr val="067D17"/>
                </a:solidFill>
                <a:effectLst/>
                <a:latin typeface="JetBrains Mono"/>
              </a:rPr>
              <a:t>'Learning rate'</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plt.ylabel</a:t>
            </a:r>
            <a:r>
              <a:rPr lang="en-US" altLang="zh-CN" sz="1800" dirty="0">
                <a:solidFill>
                  <a:srgbClr val="080808"/>
                </a:solidFill>
                <a:effectLst/>
                <a:latin typeface="JetBrains Mono"/>
              </a:rPr>
              <a:t>(</a:t>
            </a:r>
            <a:r>
              <a:rPr lang="en-US" altLang="zh-CN" sz="1800" dirty="0">
                <a:solidFill>
                  <a:srgbClr val="067D17"/>
                </a:solidFill>
                <a:effectLst/>
                <a:latin typeface="JetBrains Mono"/>
              </a:rPr>
              <a:t>'Error (%)'</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plt.show</a:t>
            </a:r>
            <a:r>
              <a:rPr lang="en-US" altLang="zh-CN" sz="1800" dirty="0">
                <a:solidFill>
                  <a:srgbClr val="080808"/>
                </a:solidFill>
                <a:effectLst/>
                <a:latin typeface="JetBrains Mono"/>
              </a:rPr>
              <a:t>()</a:t>
            </a:r>
          </a:p>
        </p:txBody>
      </p:sp>
      <p:pic>
        <p:nvPicPr>
          <p:cNvPr id="3" name="图片 2" descr="图表, 折线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882" y="4210050"/>
            <a:ext cx="3152775" cy="26479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Alibaba PuHuiTi R" pitchFamily="18" charset="-122"/>
                <a:ea typeface="Alibaba PuHuiTi R" pitchFamily="18" charset="-122"/>
                <a:cs typeface="Alibaba PuHuiTi R" pitchFamily="18" charset="-122"/>
              </a:rPr>
              <a:t>Early Stopping </a:t>
            </a:r>
            <a:r>
              <a:rPr lang="zh-CN" altLang="en-US" sz="1600" dirty="0">
                <a:latin typeface="Alibaba PuHuiTi R" pitchFamily="18" charset="-122"/>
                <a:ea typeface="Alibaba PuHuiTi R" pitchFamily="18" charset="-122"/>
                <a:cs typeface="Alibaba PuHuiTi R" pitchFamily="18" charset="-122"/>
              </a:rPr>
              <a:t>早停</a:t>
            </a:r>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981690" y="1864337"/>
            <a:ext cx="8867160" cy="1200329"/>
          </a:xfrm>
          <a:prstGeom prst="rect">
            <a:avLst/>
          </a:prstGeom>
          <a:solidFill>
            <a:srgbClr val="FFFFE4"/>
          </a:solidFill>
          <a:ln>
            <a:solidFill>
              <a:schemeClr val="tx1"/>
            </a:solidFill>
          </a:ln>
        </p:spPr>
        <p:txBody>
          <a:bodyPr wrap="square">
            <a:spAutoFit/>
          </a:bodyPr>
          <a:lstStyle/>
          <a:p>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Xval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yval</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train_test_split</a:t>
            </a:r>
            <a:r>
              <a:rPr lang="en-US" altLang="zh-CN" sz="1800" dirty="0">
                <a:solidFill>
                  <a:srgbClr val="080808"/>
                </a:solidFill>
                <a:effectLst/>
                <a:latin typeface="JetBrains Mono"/>
              </a:rPr>
              <a:t>(X, y, </a:t>
            </a:r>
            <a:r>
              <a:rPr lang="en-US" altLang="zh-CN" sz="1800" dirty="0" err="1">
                <a:solidFill>
                  <a:srgbClr val="660099"/>
                </a:solidFill>
                <a:effectLst/>
                <a:latin typeface="JetBrains Mono"/>
              </a:rPr>
              <a:t>test_size</a:t>
            </a:r>
            <a:r>
              <a:rPr lang="en-US" altLang="zh-CN" sz="1800" dirty="0">
                <a:solidFill>
                  <a:srgbClr val="080808"/>
                </a:solidFill>
                <a:effectLst/>
                <a:latin typeface="JetBrains Mono"/>
              </a:rPr>
              <a:t>=</a:t>
            </a:r>
            <a:r>
              <a:rPr lang="en-US" altLang="zh-CN" sz="1800" dirty="0">
                <a:solidFill>
                  <a:srgbClr val="1750EB"/>
                </a:solidFill>
                <a:effectLst/>
                <a:latin typeface="JetBrains Mono"/>
              </a:rPr>
              <a:t>0.2</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random_state</a:t>
            </a:r>
            <a:r>
              <a:rPr lang="en-US" altLang="zh-CN" sz="1800" dirty="0">
                <a:solidFill>
                  <a:srgbClr val="080808"/>
                </a:solidFill>
                <a:effectLst/>
                <a:latin typeface="JetBrains Mono"/>
              </a:rPr>
              <a:t>=</a:t>
            </a:r>
            <a:r>
              <a:rPr lang="en-US" altLang="zh-CN" sz="1800" dirty="0">
                <a:solidFill>
                  <a:srgbClr val="1750EB"/>
                </a:solidFill>
                <a:effectLst/>
                <a:latin typeface="JetBrains Mono"/>
              </a:rPr>
              <a:t>42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gbm</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LGBMClassifier</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boosting_type</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gbdt</a:t>
            </a:r>
            <a:r>
              <a:rPr lang="en-US" altLang="zh-CN" sz="1800" dirty="0">
                <a:solidFill>
                  <a:srgbClr val="067D17"/>
                </a:solidFill>
                <a:effectLst/>
                <a:latin typeface="JetBrains Mono"/>
              </a:rPr>
              <a:t>'</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n_estimators</a:t>
            </a:r>
            <a:r>
              <a:rPr lang="en-US" altLang="zh-CN" sz="1800" dirty="0">
                <a:solidFill>
                  <a:srgbClr val="080808"/>
                </a:solidFill>
                <a:effectLst/>
                <a:latin typeface="JetBrains Mono"/>
              </a:rPr>
              <a:t>=</a:t>
            </a:r>
            <a:r>
              <a:rPr lang="en-US" altLang="zh-CN" sz="1800" dirty="0">
                <a:solidFill>
                  <a:srgbClr val="1750EB"/>
                </a:solidFill>
                <a:effectLst/>
                <a:latin typeface="JetBrains Mono"/>
              </a:rPr>
              <a:t>50</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max_depth</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early_stopping</a:t>
            </a:r>
            <a:r>
              <a:rPr lang="en-US" altLang="zh-CN" sz="1800" dirty="0">
                <a:solidFill>
                  <a:srgbClr val="080808"/>
                </a:solidFill>
                <a:effectLst/>
                <a:latin typeface="JetBrains Mono"/>
              </a:rPr>
              <a:t>=</a:t>
            </a:r>
            <a:r>
              <a:rPr lang="en-US" altLang="zh-CN" sz="1800" dirty="0">
                <a:solidFill>
                  <a:srgbClr val="1750EB"/>
                </a:solidFill>
                <a:effectLst/>
                <a:latin typeface="JetBrains Mono"/>
              </a:rPr>
              <a:t>5</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gbm.fit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eval_set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yval</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eval_metric</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auc</a:t>
            </a:r>
            <a:r>
              <a:rPr lang="en-US" altLang="zh-CN" sz="1800" dirty="0">
                <a:solidFill>
                  <a:srgbClr val="067D17"/>
                </a:solidFill>
                <a:effectLst/>
                <a:latin typeface="JetBrains Mono"/>
              </a:rPr>
              <a:t>'</a:t>
            </a:r>
            <a:r>
              <a:rPr lang="en-US" altLang="zh-CN" sz="1800" dirty="0">
                <a:solidFill>
                  <a:srgbClr val="080808"/>
                </a:solidFill>
                <a:effectLst/>
                <a:latin typeface="JetBrains Mono"/>
              </a:rPr>
              <a:t>)</a:t>
            </a:r>
          </a:p>
        </p:txBody>
      </p:sp>
      <p:pic>
        <p:nvPicPr>
          <p:cNvPr id="7" name="图片 6"/>
          <p:cNvPicPr>
            <a:picLocks noChangeAspect="1"/>
          </p:cNvPicPr>
          <p:nvPr/>
        </p:nvPicPr>
        <p:blipFill>
          <a:blip r:embed="rId3"/>
          <a:stretch>
            <a:fillRect/>
          </a:stretch>
        </p:blipFill>
        <p:spPr>
          <a:xfrm>
            <a:off x="3419475" y="3289356"/>
            <a:ext cx="4075676" cy="2768945"/>
          </a:xfrm>
          <a:prstGeom prst="rect">
            <a:avLst/>
          </a:prstGeom>
        </p:spPr>
      </p:pic>
      <p:sp>
        <p:nvSpPr>
          <p:cNvPr id="10" name="文本框 9"/>
          <p:cNvSpPr txBox="1"/>
          <p:nvPr/>
        </p:nvSpPr>
        <p:spPr>
          <a:xfrm>
            <a:off x="710880" y="6125944"/>
            <a:ext cx="10487025"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ea typeface="Alibaba PuHuiTi R" pitchFamily="18" charset="-122"/>
              </a:rPr>
              <a:t>虽然定义的n_estimators 是50 但是训练了32轮就结束了, 因为从第27轮开始, auc不再增长, 这里early_stopping = 5所以停止训练</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验证早停参数大小对结果影响</a:t>
            </a:r>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981689" y="1864337"/>
            <a:ext cx="10667385" cy="3693319"/>
          </a:xfrm>
          <a:prstGeom prst="rect">
            <a:avLst/>
          </a:prstGeom>
          <a:solidFill>
            <a:srgbClr val="FFFFE4"/>
          </a:solidFill>
          <a:ln>
            <a:solidFill>
              <a:schemeClr val="tx1"/>
            </a:solidFill>
          </a:ln>
        </p:spPr>
        <p:txBody>
          <a:bodyPr wrap="square">
            <a:spAutoFit/>
          </a:bodyPr>
          <a:lstStyle/>
          <a:p>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np.arange</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dirty="0">
                <a:solidFill>
                  <a:srgbClr val="1750EB"/>
                </a:solidFill>
                <a:effectLst/>
                <a:latin typeface="JetBrains Mono"/>
              </a:rPr>
              <a:t>10</a:t>
            </a:r>
            <a:r>
              <a:rPr lang="en-US" altLang="zh-CN" sz="1800" dirty="0">
                <a:solidFill>
                  <a:srgbClr val="080808"/>
                </a:solidFill>
                <a:effectLst/>
                <a:latin typeface="JetBrains Mono"/>
              </a:rPr>
              <a:t>, </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br>
              <a:rPr lang="en-US" altLang="zh-CN" sz="1800" dirty="0">
                <a:solidFill>
                  <a:srgbClr val="080808"/>
                </a:solidFill>
                <a:effectLst/>
                <a:latin typeface="JetBrains Mono"/>
              </a:rPr>
            </a:b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np.zeros</a:t>
            </a:r>
            <a:r>
              <a:rPr lang="en-US" altLang="zh-CN" sz="1800" dirty="0">
                <a:solidFill>
                  <a:srgbClr val="080808"/>
                </a:solidFill>
                <a:effectLst/>
                <a:latin typeface="JetBrains Mono"/>
              </a:rPr>
              <a:t>((</a:t>
            </a:r>
            <a:r>
              <a:rPr lang="en-US" altLang="zh-CN" sz="1800" dirty="0" err="1">
                <a:solidFill>
                  <a:srgbClr val="000080"/>
                </a:solidFill>
                <a:effectLst/>
                <a:latin typeface="JetBrains Mono"/>
              </a:rPr>
              <a:t>len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a:t>
            </a:r>
            <a:br>
              <a:rPr lang="en-US" altLang="zh-CN" sz="1800" dirty="0">
                <a:solidFill>
                  <a:srgbClr val="080808"/>
                </a:solidFill>
                <a:effectLst/>
                <a:latin typeface="JetBrains Mono"/>
              </a:rPr>
            </a:b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np.zeros</a:t>
            </a:r>
            <a:r>
              <a:rPr lang="en-US" altLang="zh-CN" sz="1800" dirty="0">
                <a:solidFill>
                  <a:srgbClr val="080808"/>
                </a:solidFill>
                <a:effectLst/>
                <a:latin typeface="JetBrains Mono"/>
              </a:rPr>
              <a:t>((</a:t>
            </a:r>
            <a:r>
              <a:rPr lang="en-US" altLang="zh-CN" sz="1800" dirty="0" err="1">
                <a:solidFill>
                  <a:srgbClr val="000080"/>
                </a:solidFill>
                <a:effectLst/>
                <a:latin typeface="JetBrains Mono"/>
              </a:rPr>
              <a:t>len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a:t>
            </a:r>
            <a:br>
              <a:rPr lang="en-US" altLang="zh-CN" sz="1800" dirty="0">
                <a:solidFill>
                  <a:srgbClr val="080808"/>
                </a:solidFill>
                <a:effectLst/>
                <a:latin typeface="JetBrains Mono"/>
              </a:rPr>
            </a:br>
            <a:r>
              <a:rPr lang="en-US" altLang="zh-CN" sz="1800" dirty="0" err="1">
                <a:solidFill>
                  <a:srgbClr val="080808"/>
                </a:solidFill>
                <a:effectLst/>
                <a:latin typeface="JetBrains Mono"/>
              </a:rPr>
              <a:t>n_iters</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np.zeros</a:t>
            </a:r>
            <a:r>
              <a:rPr lang="en-US" altLang="zh-CN" sz="1800" dirty="0">
                <a:solidFill>
                  <a:srgbClr val="080808"/>
                </a:solidFill>
                <a:effectLst/>
                <a:latin typeface="JetBrains Mono"/>
              </a:rPr>
              <a:t>((</a:t>
            </a:r>
            <a:r>
              <a:rPr lang="en-US" altLang="zh-CN" sz="1800" dirty="0" err="1">
                <a:solidFill>
                  <a:srgbClr val="000080"/>
                </a:solidFill>
                <a:effectLst/>
                <a:latin typeface="JetBrains Mono"/>
              </a:rPr>
              <a:t>len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a:t>
            </a:r>
            <a:br>
              <a:rPr lang="en-US" altLang="zh-CN" sz="1800" dirty="0">
                <a:solidFill>
                  <a:srgbClr val="080808"/>
                </a:solidFill>
                <a:effectLst/>
                <a:latin typeface="JetBrains Mono"/>
              </a:rPr>
            </a:br>
            <a:br>
              <a:rPr lang="en-US" altLang="zh-CN" sz="1800" dirty="0">
                <a:solidFill>
                  <a:srgbClr val="080808"/>
                </a:solidFill>
                <a:effectLst/>
                <a:latin typeface="JetBrains Mono"/>
              </a:rPr>
            </a:br>
            <a:r>
              <a:rPr lang="en-US" altLang="zh-CN" sz="1800" dirty="0">
                <a:solidFill>
                  <a:srgbClr val="0033B3"/>
                </a:solidFill>
                <a:effectLst/>
                <a:latin typeface="JetBrains Mono"/>
              </a:rPr>
              <a:t>for </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rounds </a:t>
            </a:r>
            <a:r>
              <a:rPr lang="en-US" altLang="zh-CN" sz="1800" dirty="0">
                <a:solidFill>
                  <a:srgbClr val="0033B3"/>
                </a:solidFill>
                <a:effectLst/>
                <a:latin typeface="JetBrains Mono"/>
              </a:rPr>
              <a:t>in </a:t>
            </a:r>
            <a:r>
              <a:rPr lang="en-US" altLang="zh-CN" sz="1800" dirty="0">
                <a:solidFill>
                  <a:srgbClr val="000080"/>
                </a:solidFill>
                <a:effectLst/>
                <a:latin typeface="JetBrains Mono"/>
              </a:rPr>
              <a:t>enumerate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LGBMClassifier</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boosting_type</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gbdt</a:t>
            </a:r>
            <a:r>
              <a:rPr lang="en-US" altLang="zh-CN" sz="1800" dirty="0">
                <a:solidFill>
                  <a:srgbClr val="067D17"/>
                </a:solidFill>
                <a:effectLst/>
                <a:latin typeface="JetBrains Mono"/>
              </a:rPr>
              <a:t>'</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n_estimators</a:t>
            </a:r>
            <a:r>
              <a:rPr lang="en-US" altLang="zh-CN" sz="1800" dirty="0">
                <a:solidFill>
                  <a:srgbClr val="080808"/>
                </a:solidFill>
                <a:effectLst/>
                <a:latin typeface="JetBrains Mono"/>
              </a:rPr>
              <a:t>=</a:t>
            </a:r>
            <a:r>
              <a:rPr lang="en-US" altLang="zh-CN" sz="1800" dirty="0">
                <a:solidFill>
                  <a:srgbClr val="1750EB"/>
                </a:solidFill>
                <a:effectLst/>
                <a:latin typeface="JetBrains Mono"/>
              </a:rPr>
              <a:t>50</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max_depth</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early_stopping</a:t>
            </a:r>
            <a:r>
              <a:rPr lang="en-US" altLang="zh-CN" sz="1800" dirty="0">
                <a:solidFill>
                  <a:srgbClr val="080808"/>
                </a:solidFill>
                <a:effectLst/>
                <a:latin typeface="JetBrains Mono"/>
              </a:rPr>
              <a:t>=rounds)</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gbm.fit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eval_set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yval</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eval_metric</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auc</a:t>
            </a:r>
            <a:r>
              <a:rPr lang="en-US" altLang="zh-CN" sz="1800" dirty="0">
                <a:solidFill>
                  <a:srgbClr val="067D17"/>
                </a:solidFill>
                <a:effectLst/>
                <a:latin typeface="JetBrains Mono"/>
              </a:rPr>
              <a:t>'</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accuracy_score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gbm.predict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accuracy_score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gbm.predict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Xval</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n_iters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i</a:t>
            </a:r>
            <a:r>
              <a:rPr lang="en-US" altLang="zh-CN" sz="1800" dirty="0">
                <a:solidFill>
                  <a:srgbClr val="080808"/>
                </a:solidFill>
                <a:effectLst/>
                <a:latin typeface="JetBrains Mono"/>
              </a:rPr>
              <a:t>] = </a:t>
            </a:r>
            <a:r>
              <a:rPr lang="en-US" altLang="zh-CN" sz="1800" dirty="0" err="1">
                <a:solidFill>
                  <a:srgbClr val="000080"/>
                </a:solidFill>
                <a:effectLst/>
                <a:latin typeface="JetBrains Mono"/>
              </a:rPr>
              <a:t>len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gbm.evals_result</a:t>
            </a:r>
            <a:r>
              <a:rPr lang="en-US" altLang="zh-CN" sz="1800" dirty="0">
                <a:solidFill>
                  <a:srgbClr val="080808"/>
                </a:solidFill>
                <a:effectLst/>
                <a:latin typeface="JetBrains Mono"/>
              </a:rPr>
              <a:t>_[</a:t>
            </a:r>
            <a:r>
              <a:rPr lang="en-US" altLang="zh-CN" sz="1800" dirty="0">
                <a:solidFill>
                  <a:srgbClr val="067D17"/>
                </a:solidFill>
                <a:effectLst/>
                <a:latin typeface="JetBrains Mono"/>
              </a:rPr>
              <a:t>'valid_0'</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auc</a:t>
            </a:r>
            <a:r>
              <a:rPr lang="en-US" altLang="zh-CN" sz="1800" dirty="0">
                <a:solidFill>
                  <a:srgbClr val="067D17"/>
                </a:solidFill>
                <a:effectLst/>
                <a:latin typeface="JetBrains Mono"/>
              </a:rPr>
              <a:t>'</a:t>
            </a:r>
            <a:r>
              <a:rPr lang="en-US" altLang="zh-CN" sz="1800" dirty="0">
                <a:solidFill>
                  <a:srgbClr val="080808"/>
                </a:solidFill>
                <a:effectLst/>
                <a:latin typeface="JetBrains Mono"/>
              </a:rPr>
              <a:t>])</a:t>
            </a: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可视化</a:t>
            </a:r>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981689" y="1864337"/>
            <a:ext cx="10667385" cy="3970318"/>
          </a:xfrm>
          <a:prstGeom prst="rect">
            <a:avLst/>
          </a:prstGeom>
          <a:solidFill>
            <a:srgbClr val="FFFFE4"/>
          </a:solidFill>
          <a:ln>
            <a:solidFill>
              <a:schemeClr val="tx1"/>
            </a:solidFill>
          </a:ln>
        </p:spPr>
        <p:txBody>
          <a:bodyPr wrap="square">
            <a:spAutoFit/>
          </a:bodyPr>
          <a:lstStyle/>
          <a:p>
            <a:r>
              <a:rPr lang="en-US" altLang="zh-CN" sz="1800" dirty="0">
                <a:solidFill>
                  <a:srgbClr val="080808"/>
                </a:solidFill>
                <a:effectLst/>
                <a:latin typeface="JetBrains Mono"/>
              </a:rPr>
              <a:t>fig, ax = </a:t>
            </a:r>
            <a:r>
              <a:rPr lang="en-US" altLang="zh-CN" sz="1800" dirty="0" err="1">
                <a:solidFill>
                  <a:srgbClr val="080808"/>
                </a:solidFill>
                <a:effectLst/>
                <a:latin typeface="JetBrains Mono"/>
              </a:rPr>
              <a:t>plt.subplots</a:t>
            </a:r>
            <a:r>
              <a:rPr lang="en-US" altLang="zh-CN" sz="1800" dirty="0">
                <a:solidFill>
                  <a:srgbClr val="080808"/>
                </a:solidFill>
                <a:effectLst/>
                <a:latin typeface="JetBrains Mono"/>
              </a:rPr>
              <a:t>(</a:t>
            </a:r>
            <a:r>
              <a:rPr lang="en-US" altLang="zh-CN" sz="1800" dirty="0" err="1">
                <a:solidFill>
                  <a:srgbClr val="660099"/>
                </a:solidFill>
                <a:effectLst/>
                <a:latin typeface="JetBrains Mono"/>
              </a:rPr>
              <a:t>nrows</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ncols</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figsize</a:t>
            </a:r>
            <a:r>
              <a:rPr lang="en-US" altLang="zh-CN" sz="1800" dirty="0">
                <a:solidFill>
                  <a:srgbClr val="080808"/>
                </a:solidFill>
                <a:effectLst/>
                <a:latin typeface="JetBrains Mono"/>
              </a:rPr>
              <a:t>=(</a:t>
            </a:r>
            <a:r>
              <a:rPr lang="en-US" altLang="zh-CN" sz="1800" dirty="0">
                <a:solidFill>
                  <a:srgbClr val="1750EB"/>
                </a:solidFill>
                <a:effectLst/>
                <a:latin typeface="JetBrains Mono"/>
              </a:rPr>
              <a:t>9</a:t>
            </a:r>
            <a:r>
              <a:rPr lang="en-US" altLang="zh-CN" sz="1800" dirty="0">
                <a:solidFill>
                  <a:srgbClr val="080808"/>
                </a:solidFill>
                <a:effectLst/>
                <a:latin typeface="JetBrains Mono"/>
              </a:rPr>
              <a:t>, </a:t>
            </a:r>
            <a:r>
              <a:rPr lang="en-US" altLang="zh-CN" sz="1800" dirty="0">
                <a:solidFill>
                  <a:srgbClr val="1750EB"/>
                </a:solidFill>
                <a:effectLst/>
                <a:latin typeface="JetBrains Mono"/>
              </a:rPr>
              <a:t>4</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0</a:t>
            </a:r>
            <a:r>
              <a:rPr lang="en-US" altLang="zh-CN" sz="1800" dirty="0">
                <a:solidFill>
                  <a:srgbClr val="080808"/>
                </a:solidFill>
                <a:effectLst/>
                <a:latin typeface="JetBrains Mono"/>
              </a:rPr>
              <a:t>].plot(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trn_err</a:t>
            </a:r>
            <a:r>
              <a:rPr lang="en-US" altLang="zh-CN" sz="1800" dirty="0">
                <a:solidFill>
                  <a:srgbClr val="080808"/>
                </a:solidFill>
                <a:effectLst/>
                <a:latin typeface="JetBrains Mono"/>
              </a:rPr>
              <a:t>, </a:t>
            </a:r>
            <a:r>
              <a:rPr lang="en-US" altLang="zh-CN" sz="1800" dirty="0">
                <a:solidFill>
                  <a:srgbClr val="660099"/>
                </a:solidFill>
                <a:effectLst/>
                <a:latin typeface="JetBrains Mono"/>
              </a:rPr>
              <a:t>marker</a:t>
            </a:r>
            <a:r>
              <a:rPr lang="en-US" altLang="zh-CN" sz="1800" dirty="0">
                <a:solidFill>
                  <a:srgbClr val="080808"/>
                </a:solidFill>
                <a:effectLst/>
                <a:latin typeface="JetBrains Mono"/>
              </a:rPr>
              <a:t>=</a:t>
            </a:r>
            <a:r>
              <a:rPr lang="en-US" altLang="zh-CN" sz="1800" dirty="0">
                <a:solidFill>
                  <a:srgbClr val="067D17"/>
                </a:solidFill>
                <a:effectLst/>
                <a:latin typeface="JetBrains Mono"/>
              </a:rPr>
              <a:t>'o'</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markeredgecolor</a:t>
            </a:r>
            <a:r>
              <a:rPr lang="en-US" altLang="zh-CN" sz="1800" dirty="0">
                <a:solidFill>
                  <a:srgbClr val="080808"/>
                </a:solidFill>
                <a:effectLst/>
                <a:latin typeface="JetBrains Mono"/>
              </a:rPr>
              <a:t>=</a:t>
            </a:r>
            <a:r>
              <a:rPr lang="en-US" altLang="zh-CN" sz="1800" dirty="0">
                <a:solidFill>
                  <a:srgbClr val="067D17"/>
                </a:solidFill>
                <a:effectLst/>
                <a:latin typeface="JetBrains Mono"/>
              </a:rPr>
              <a:t>'w'</a:t>
            </a:r>
            <a:r>
              <a:rPr lang="en-US" altLang="zh-CN" sz="1800" dirty="0">
                <a:solidFill>
                  <a:srgbClr val="080808"/>
                </a:solidFill>
                <a:effectLst/>
                <a:latin typeface="JetBrains Mono"/>
              </a:rPr>
              <a:t>, </a:t>
            </a:r>
            <a:r>
              <a:rPr lang="en-US" altLang="zh-CN" sz="1800" dirty="0">
                <a:solidFill>
                  <a:srgbClr val="660099"/>
                </a:solidFill>
                <a:effectLst/>
                <a:latin typeface="JetBrains Mono"/>
              </a:rPr>
              <a:t>linewidth</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0</a:t>
            </a:r>
            <a:r>
              <a:rPr lang="en-US" altLang="zh-CN" sz="1800" dirty="0">
                <a:solidFill>
                  <a:srgbClr val="080808"/>
                </a:solidFill>
                <a:effectLst/>
                <a:latin typeface="JetBrains Mono"/>
              </a:rPr>
              <a:t>].plot(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val_err</a:t>
            </a:r>
            <a:r>
              <a:rPr lang="en-US" altLang="zh-CN" sz="1800" dirty="0">
                <a:solidFill>
                  <a:srgbClr val="080808"/>
                </a:solidFill>
                <a:effectLst/>
                <a:latin typeface="JetBrains Mono"/>
              </a:rPr>
              <a:t>, </a:t>
            </a:r>
            <a:r>
              <a:rPr lang="en-US" altLang="zh-CN" sz="1800" dirty="0">
                <a:solidFill>
                  <a:srgbClr val="660099"/>
                </a:solidFill>
                <a:effectLst/>
                <a:latin typeface="JetBrains Mono"/>
              </a:rPr>
              <a:t>marker</a:t>
            </a:r>
            <a:r>
              <a:rPr lang="en-US" altLang="zh-CN" sz="1800" dirty="0">
                <a:solidFill>
                  <a:srgbClr val="080808"/>
                </a:solidFill>
                <a:effectLst/>
                <a:latin typeface="JetBrains Mono"/>
              </a:rPr>
              <a:t>=</a:t>
            </a:r>
            <a:r>
              <a:rPr lang="en-US" altLang="zh-CN" sz="1800" dirty="0">
                <a:solidFill>
                  <a:srgbClr val="067D17"/>
                </a:solidFill>
                <a:effectLst/>
                <a:latin typeface="JetBrains Mono"/>
              </a:rPr>
              <a:t>'s'</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markeredgecolor</a:t>
            </a:r>
            <a:r>
              <a:rPr lang="en-US" altLang="zh-CN" sz="1800" dirty="0">
                <a:solidFill>
                  <a:srgbClr val="080808"/>
                </a:solidFill>
                <a:effectLst/>
                <a:latin typeface="JetBrains Mono"/>
              </a:rPr>
              <a:t>=</a:t>
            </a:r>
            <a:r>
              <a:rPr lang="en-US" altLang="zh-CN" sz="1800" dirty="0">
                <a:solidFill>
                  <a:srgbClr val="067D17"/>
                </a:solidFill>
                <a:effectLst/>
                <a:latin typeface="JetBrains Mono"/>
              </a:rPr>
              <a:t>'w'</a:t>
            </a:r>
            <a:r>
              <a:rPr lang="en-US" altLang="zh-CN" sz="1800" dirty="0">
                <a:solidFill>
                  <a:srgbClr val="080808"/>
                </a:solidFill>
                <a:effectLst/>
                <a:latin typeface="JetBrains Mono"/>
              </a:rPr>
              <a:t>, </a:t>
            </a:r>
            <a:r>
              <a:rPr lang="en-US" altLang="zh-CN" sz="1800" dirty="0">
                <a:solidFill>
                  <a:srgbClr val="660099"/>
                </a:solidFill>
                <a:effectLst/>
                <a:latin typeface="JetBrains Mono"/>
              </a:rPr>
              <a:t>linewidth</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0</a:t>
            </a:r>
            <a:r>
              <a:rPr lang="en-US" altLang="zh-CN" sz="1800" dirty="0">
                <a:solidFill>
                  <a:srgbClr val="080808"/>
                </a:solidFill>
                <a:effectLst/>
                <a:latin typeface="JetBrains Mono"/>
              </a:rPr>
              <a:t>].legend([</a:t>
            </a:r>
            <a:r>
              <a:rPr lang="en-US" altLang="zh-CN" sz="1800" dirty="0">
                <a:solidFill>
                  <a:srgbClr val="067D17"/>
                </a:solidFill>
                <a:effectLst/>
                <a:latin typeface="JetBrains Mono"/>
              </a:rPr>
              <a:t>'Train err'</a:t>
            </a:r>
            <a:r>
              <a:rPr lang="en-US" altLang="zh-CN" sz="1800" dirty="0">
                <a:solidFill>
                  <a:srgbClr val="080808"/>
                </a:solidFill>
                <a:effectLst/>
                <a:latin typeface="JetBrains Mono"/>
              </a:rPr>
              <a:t>, </a:t>
            </a:r>
            <a:r>
              <a:rPr lang="en-US" altLang="zh-CN" sz="1800" dirty="0">
                <a:solidFill>
                  <a:srgbClr val="067D17"/>
                </a:solidFill>
                <a:effectLst/>
                <a:latin typeface="JetBrains Mono"/>
              </a:rPr>
              <a:t>'Validation err'</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0</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set_xlabel</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early_stopping_rounds</a:t>
            </a:r>
            <a:r>
              <a:rPr lang="en-US" altLang="zh-CN" sz="1800" dirty="0">
                <a:solidFill>
                  <a:srgbClr val="067D17"/>
                </a:solidFill>
                <a:effectLst/>
                <a:latin typeface="JetBrains Mono"/>
              </a:rPr>
              <a:t>'</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0</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set_ylabel</a:t>
            </a:r>
            <a:r>
              <a:rPr lang="en-US" altLang="zh-CN" sz="1800" dirty="0">
                <a:solidFill>
                  <a:srgbClr val="080808"/>
                </a:solidFill>
                <a:effectLst/>
                <a:latin typeface="JetBrains Mono"/>
              </a:rPr>
              <a:t>(</a:t>
            </a:r>
            <a:r>
              <a:rPr lang="en-US" altLang="zh-CN" sz="1800" dirty="0">
                <a:solidFill>
                  <a:srgbClr val="067D17"/>
                </a:solidFill>
                <a:effectLst/>
                <a:latin typeface="JetBrains Mono"/>
              </a:rPr>
              <a:t>'Error (%)'</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0</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set_xticks</a:t>
            </a:r>
            <a:r>
              <a:rPr lang="en-US" altLang="zh-CN" sz="1800" dirty="0">
                <a:solidFill>
                  <a:srgbClr val="080808"/>
                </a:solidFill>
                <a:effectLst/>
                <a:latin typeface="JetBrains Mono"/>
              </a:rPr>
              <a:t>(</a:t>
            </a:r>
            <a:r>
              <a:rPr lang="en-US" altLang="zh-CN" sz="1800" dirty="0">
                <a:solidFill>
                  <a:srgbClr val="000080"/>
                </a:solidFill>
                <a:effectLst/>
                <a:latin typeface="JetBrains Mono"/>
              </a:rPr>
              <a:t>range</a:t>
            </a:r>
            <a:r>
              <a:rPr lang="en-US" altLang="zh-CN" sz="1800" dirty="0">
                <a:solidFill>
                  <a:srgbClr val="080808"/>
                </a:solidFill>
                <a:effectLst/>
                <a:latin typeface="JetBrains Mono"/>
              </a:rPr>
              <a:t>(</a:t>
            </a:r>
            <a:r>
              <a:rPr lang="en-US" altLang="zh-CN" sz="1800" dirty="0">
                <a:solidFill>
                  <a:srgbClr val="1750EB"/>
                </a:solidFill>
                <a:effectLst/>
                <a:latin typeface="JetBrains Mono"/>
              </a:rPr>
              <a:t>10</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1</a:t>
            </a:r>
            <a:r>
              <a:rPr lang="en-US" altLang="zh-CN" sz="1800" dirty="0">
                <a:solidFill>
                  <a:srgbClr val="080808"/>
                </a:solidFill>
                <a:effectLst/>
                <a:latin typeface="JetBrains Mono"/>
              </a:rPr>
              <a:t>].plot(</a:t>
            </a:r>
            <a:r>
              <a:rPr lang="en-US" altLang="zh-CN" sz="1800" dirty="0" err="1">
                <a:solidFill>
                  <a:srgbClr val="080808"/>
                </a:solidFill>
                <a:effectLst/>
                <a:latin typeface="JetBrains Mono"/>
              </a:rPr>
              <a:t>number_of_steps</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n_iters</a:t>
            </a:r>
            <a:r>
              <a:rPr lang="en-US" altLang="zh-CN" sz="1800" dirty="0">
                <a:solidFill>
                  <a:srgbClr val="080808"/>
                </a:solidFill>
                <a:effectLst/>
                <a:latin typeface="JetBrains Mono"/>
              </a:rPr>
              <a:t>, </a:t>
            </a:r>
            <a:r>
              <a:rPr lang="en-US" altLang="zh-CN" sz="1800" dirty="0">
                <a:solidFill>
                  <a:srgbClr val="660099"/>
                </a:solidFill>
                <a:effectLst/>
                <a:latin typeface="JetBrains Mono"/>
              </a:rPr>
              <a:t>marker</a:t>
            </a:r>
            <a:r>
              <a:rPr lang="en-US" altLang="zh-CN" sz="1800" dirty="0">
                <a:solidFill>
                  <a:srgbClr val="080808"/>
                </a:solidFill>
                <a:effectLst/>
                <a:latin typeface="JetBrains Mono"/>
              </a:rPr>
              <a:t>=</a:t>
            </a:r>
            <a:r>
              <a:rPr lang="en-US" altLang="zh-CN" sz="1800" dirty="0">
                <a:solidFill>
                  <a:srgbClr val="067D17"/>
                </a:solidFill>
                <a:effectLst/>
                <a:latin typeface="JetBrains Mono"/>
              </a:rPr>
              <a:t>'o'</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markeredgecolor</a:t>
            </a:r>
            <a:r>
              <a:rPr lang="en-US" altLang="zh-CN" sz="1800" dirty="0">
                <a:solidFill>
                  <a:srgbClr val="080808"/>
                </a:solidFill>
                <a:effectLst/>
                <a:latin typeface="JetBrains Mono"/>
              </a:rPr>
              <a:t>=</a:t>
            </a:r>
            <a:r>
              <a:rPr lang="en-US" altLang="zh-CN" sz="1800" dirty="0">
                <a:solidFill>
                  <a:srgbClr val="067D17"/>
                </a:solidFill>
                <a:effectLst/>
                <a:latin typeface="JetBrains Mono"/>
              </a:rPr>
              <a:t>'w'</a:t>
            </a:r>
            <a:r>
              <a:rPr lang="en-US" altLang="zh-CN" sz="1800" dirty="0">
                <a:solidFill>
                  <a:srgbClr val="080808"/>
                </a:solidFill>
                <a:effectLst/>
                <a:latin typeface="JetBrains Mono"/>
              </a:rPr>
              <a:t>, </a:t>
            </a:r>
            <a:r>
              <a:rPr lang="en-US" altLang="zh-CN" sz="1800" dirty="0">
                <a:solidFill>
                  <a:srgbClr val="660099"/>
                </a:solidFill>
                <a:effectLst/>
                <a:latin typeface="JetBrains Mono"/>
              </a:rPr>
              <a:t>linewidth</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set_xlabel</a:t>
            </a:r>
            <a:r>
              <a:rPr lang="en-US" altLang="zh-CN" sz="1800" dirty="0">
                <a:solidFill>
                  <a:srgbClr val="080808"/>
                </a:solidFill>
                <a:effectLst/>
                <a:latin typeface="JetBrains Mono"/>
              </a:rPr>
              <a:t>(</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early_stopping_rounds</a:t>
            </a:r>
            <a:r>
              <a:rPr lang="en-US" altLang="zh-CN" sz="1800" dirty="0">
                <a:solidFill>
                  <a:srgbClr val="067D17"/>
                </a:solidFill>
                <a:effectLst/>
                <a:latin typeface="JetBrains Mono"/>
              </a:rPr>
              <a:t>'</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set_ylabel</a:t>
            </a:r>
            <a:r>
              <a:rPr lang="en-US" altLang="zh-CN" sz="1800" dirty="0">
                <a:solidFill>
                  <a:srgbClr val="080808"/>
                </a:solidFill>
                <a:effectLst/>
                <a:latin typeface="JetBrains Mono"/>
              </a:rPr>
              <a:t>(</a:t>
            </a:r>
            <a:r>
              <a:rPr lang="en-US" altLang="zh-CN" sz="1800" dirty="0">
                <a:solidFill>
                  <a:srgbClr val="067D17"/>
                </a:solidFill>
                <a:effectLst/>
                <a:latin typeface="JetBrains Mono"/>
              </a:rPr>
              <a:t>'Ensemble size at early stopping'</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ax[</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set_xticks</a:t>
            </a:r>
            <a:r>
              <a:rPr lang="en-US" altLang="zh-CN" sz="1800" dirty="0">
                <a:solidFill>
                  <a:srgbClr val="080808"/>
                </a:solidFill>
                <a:effectLst/>
                <a:latin typeface="JetBrains Mono"/>
              </a:rPr>
              <a:t>(</a:t>
            </a:r>
            <a:r>
              <a:rPr lang="en-US" altLang="zh-CN" sz="1800" dirty="0">
                <a:solidFill>
                  <a:srgbClr val="000080"/>
                </a:solidFill>
                <a:effectLst/>
                <a:latin typeface="JetBrains Mono"/>
              </a:rPr>
              <a:t>range</a:t>
            </a:r>
            <a:r>
              <a:rPr lang="en-US" altLang="zh-CN" sz="1800" dirty="0">
                <a:solidFill>
                  <a:srgbClr val="080808"/>
                </a:solidFill>
                <a:effectLst/>
                <a:latin typeface="JetBrains Mono"/>
              </a:rPr>
              <a:t>(</a:t>
            </a:r>
            <a:r>
              <a:rPr lang="en-US" altLang="zh-CN" sz="1800" dirty="0">
                <a:solidFill>
                  <a:srgbClr val="1750EB"/>
                </a:solidFill>
                <a:effectLst/>
                <a:latin typeface="JetBrains Mono"/>
              </a:rPr>
              <a:t>10</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plt.show</a:t>
            </a:r>
            <a:r>
              <a:rPr lang="en-US" altLang="zh-CN" sz="1800" dirty="0">
                <a:solidFill>
                  <a:srgbClr val="080808"/>
                </a:solidFill>
                <a:effectLst/>
                <a:latin typeface="JetBrains Mono"/>
              </a:rPr>
              <a:t>()</a:t>
            </a: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可视化</a:t>
            </a:r>
            <a:endParaRPr lang="en-US" altLang="zh-CN" sz="1600" dirty="0">
              <a:latin typeface="Alibaba PuHuiTi R" pitchFamily="18" charset="-122"/>
              <a:ea typeface="Alibaba PuHuiTi R" pitchFamily="18" charset="-122"/>
              <a:cs typeface="Alibaba PuHuiTi R" pitchFamily="18"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579" y="2452687"/>
            <a:ext cx="6172200" cy="267652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自定义损失函数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了解</a:t>
            </a:r>
            <a:r>
              <a:rPr lang="en-US" altLang="zh-CN" sz="1600" dirty="0">
                <a:latin typeface="Alibaba PuHuiTi R" pitchFamily="18" charset="-122"/>
                <a:ea typeface="Alibaba PuHuiTi R" pitchFamily="18" charset="-122"/>
                <a:cs typeface="Alibaba PuHuiTi R" pitchFamily="18" charset="-122"/>
              </a:rPr>
              <a:t>)</a:t>
            </a:r>
          </a:p>
        </p:txBody>
      </p:sp>
      <p:sp>
        <p:nvSpPr>
          <p:cNvPr id="5" name="文本框 4"/>
          <p:cNvSpPr txBox="1"/>
          <p:nvPr/>
        </p:nvSpPr>
        <p:spPr>
          <a:xfrm>
            <a:off x="710880" y="1795825"/>
            <a:ext cx="10595295" cy="1077218"/>
          </a:xfrm>
          <a:prstGeom prst="rect">
            <a:avLst/>
          </a:prstGeom>
          <a:noFill/>
        </p:spPr>
        <p:txBody>
          <a:bodyPr wrap="square">
            <a:spAutoFit/>
          </a:bodyPr>
          <a:lstStyle/>
          <a:p>
            <a:r>
              <a:rPr lang="zh-CN" altLang="en-US" sz="1600" dirty="0">
                <a:ea typeface="Alibaba PuHuiTi R" pitchFamily="18" charset="-122"/>
              </a:rPr>
              <a:t>梯度提升最强大的特性之一是它适用于各种各样的损失函数。 这意味着我们也可以设计自己的、更加适用于某一特定问题的损失函数来处理我们的数据集和任务的特定属性。某些情况下我们可能需要高召回率（更少的假阴性，在医学诊断中）或高精准率（更少的假阳性，例如，在垃圾邮件检测中），而不是高准确率。 在许多此类场景中，通常需要自定义损失函数。</a:t>
            </a:r>
          </a:p>
        </p:txBody>
      </p:sp>
      <p:pic>
        <p:nvPicPr>
          <p:cNvPr id="7" name="图片 6"/>
          <p:cNvPicPr>
            <a:picLocks noChangeAspect="1"/>
          </p:cNvPicPr>
          <p:nvPr/>
        </p:nvPicPr>
        <p:blipFill>
          <a:blip r:embed="rId3"/>
          <a:stretch>
            <a:fillRect/>
          </a:stretch>
        </p:blipFill>
        <p:spPr>
          <a:xfrm>
            <a:off x="710880" y="3039813"/>
            <a:ext cx="8201025" cy="189029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自定义损失函数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了解</a:t>
            </a:r>
            <a:r>
              <a:rPr lang="en-US" altLang="zh-CN" sz="1600" dirty="0">
                <a:latin typeface="Alibaba PuHuiTi R" pitchFamily="18" charset="-122"/>
                <a:ea typeface="Alibaba PuHuiTi R" pitchFamily="18" charset="-122"/>
                <a:cs typeface="Alibaba PuHuiTi R" pitchFamily="18" charset="-122"/>
              </a:rPr>
              <a:t>)</a:t>
            </a:r>
          </a:p>
        </p:txBody>
      </p:sp>
      <p:pic>
        <p:nvPicPr>
          <p:cNvPr id="7" name="图片 6"/>
          <p:cNvPicPr>
            <a:picLocks noChangeAspect="1"/>
          </p:cNvPicPr>
          <p:nvPr/>
        </p:nvPicPr>
        <p:blipFill>
          <a:blip r:embed="rId3"/>
          <a:stretch>
            <a:fillRect/>
          </a:stretch>
        </p:blipFill>
        <p:spPr>
          <a:xfrm>
            <a:off x="710880" y="1817534"/>
            <a:ext cx="6991350" cy="1611466"/>
          </a:xfrm>
          <a:prstGeom prst="rect">
            <a:avLst/>
          </a:prstGeom>
        </p:spPr>
      </p:pic>
      <p:pic>
        <p:nvPicPr>
          <p:cNvPr id="3" name="图片 2"/>
          <p:cNvPicPr>
            <a:picLocks noChangeAspect="1"/>
          </p:cNvPicPr>
          <p:nvPr/>
        </p:nvPicPr>
        <p:blipFill>
          <a:blip r:embed="rId4"/>
          <a:stretch>
            <a:fillRect/>
          </a:stretch>
        </p:blipFill>
        <p:spPr>
          <a:xfrm>
            <a:off x="710880" y="3450709"/>
            <a:ext cx="8515350" cy="295842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6093" y="940081"/>
            <a:ext cx="3366757" cy="267810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830997"/>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为了使用这种焦点损失来训练梯度提升决策树，我们必须为 </a:t>
            </a:r>
            <a:r>
              <a:rPr lang="en-US" altLang="zh-CN" sz="1600" dirty="0" err="1">
                <a:latin typeface="Alibaba PuHuiTi R" pitchFamily="18" charset="-122"/>
                <a:ea typeface="Alibaba PuHuiTi R" pitchFamily="18" charset="-122"/>
                <a:cs typeface="Alibaba PuHuiTi R" pitchFamily="18" charset="-122"/>
              </a:rPr>
              <a:t>LightGBM</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提供两个函数：</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实际损失函数本身，用于评估</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一阶导数和二阶导数，用于模型训练</a:t>
            </a:r>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793094" y="2588237"/>
            <a:ext cx="10667385" cy="3693319"/>
          </a:xfrm>
          <a:prstGeom prst="rect">
            <a:avLst/>
          </a:prstGeom>
          <a:solidFill>
            <a:srgbClr val="FFFFE4"/>
          </a:solidFill>
          <a:ln>
            <a:solidFill>
              <a:schemeClr val="tx1"/>
            </a:solidFill>
          </a:ln>
        </p:spPr>
        <p:txBody>
          <a:bodyPr wrap="square">
            <a:spAutoFit/>
          </a:bodyPr>
          <a:lstStyle/>
          <a:p>
            <a:r>
              <a:rPr lang="en-US" altLang="zh-CN" sz="1800" dirty="0">
                <a:solidFill>
                  <a:srgbClr val="0033B3"/>
                </a:solidFill>
                <a:effectLst/>
                <a:latin typeface="JetBrains Mono"/>
              </a:rPr>
              <a:t>from </a:t>
            </a:r>
            <a:r>
              <a:rPr lang="en-US" altLang="zh-CN" sz="1800" dirty="0" err="1">
                <a:solidFill>
                  <a:srgbClr val="080808"/>
                </a:solidFill>
                <a:effectLst/>
                <a:latin typeface="JetBrains Mono"/>
              </a:rPr>
              <a:t>scipy.misc</a:t>
            </a:r>
            <a:r>
              <a:rPr lang="en-US" altLang="zh-CN" sz="1800" dirty="0">
                <a:solidFill>
                  <a:srgbClr val="080808"/>
                </a:solidFill>
                <a:effectLst/>
                <a:latin typeface="JetBrains Mono"/>
              </a:rPr>
              <a:t> </a:t>
            </a:r>
            <a:r>
              <a:rPr lang="en-US" altLang="zh-CN" sz="1800" dirty="0">
                <a:solidFill>
                  <a:srgbClr val="0033B3"/>
                </a:solidFill>
                <a:effectLst/>
                <a:latin typeface="JetBrains Mono"/>
              </a:rPr>
              <a:t>import </a:t>
            </a:r>
            <a:r>
              <a:rPr lang="en-US" altLang="zh-CN" sz="1800" dirty="0">
                <a:solidFill>
                  <a:srgbClr val="080808"/>
                </a:solidFill>
                <a:effectLst/>
                <a:latin typeface="JetBrains Mono"/>
              </a:rPr>
              <a:t>derivative</a:t>
            </a:r>
            <a:br>
              <a:rPr lang="en-US" altLang="zh-CN" sz="1800" dirty="0">
                <a:solidFill>
                  <a:srgbClr val="080808"/>
                </a:solidFill>
                <a:effectLst/>
                <a:latin typeface="JetBrains Mono"/>
              </a:rPr>
            </a:br>
            <a:r>
              <a:rPr lang="en-US" altLang="zh-CN" sz="1800" dirty="0">
                <a:solidFill>
                  <a:srgbClr val="0033B3"/>
                </a:solidFill>
                <a:effectLst/>
                <a:latin typeface="JetBrains Mono"/>
              </a:rPr>
              <a:t>def </a:t>
            </a:r>
            <a:r>
              <a:rPr lang="en-US" altLang="zh-CN" sz="1800" dirty="0" err="1">
                <a:solidFill>
                  <a:srgbClr val="00627A"/>
                </a:solidFill>
                <a:effectLst/>
                <a:latin typeface="JetBrains Mono"/>
              </a:rPr>
              <a:t>focal_loss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 gamma=</a:t>
            </a:r>
            <a:r>
              <a:rPr lang="en-US" altLang="zh-CN" sz="1800" dirty="0">
                <a:solidFill>
                  <a:srgbClr val="1750EB"/>
                </a:solidFill>
                <a:effectLst/>
                <a:latin typeface="JetBrains Mono"/>
              </a:rPr>
              <a:t>2.0</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p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np.exp</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loss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 p**gamma * np.log(</a:t>
            </a:r>
            <a:r>
              <a:rPr lang="en-US" altLang="zh-CN" sz="1800" dirty="0">
                <a:solidFill>
                  <a:srgbClr val="1750EB"/>
                </a:solidFill>
                <a:effectLst/>
                <a:latin typeface="JetBrains Mono"/>
              </a:rPr>
              <a:t>1 </a:t>
            </a:r>
            <a:r>
              <a:rPr lang="en-US" altLang="zh-CN" sz="1800" dirty="0">
                <a:solidFill>
                  <a:srgbClr val="080808"/>
                </a:solidFill>
                <a:effectLst/>
                <a:latin typeface="JetBrains Mono"/>
              </a:rPr>
              <a:t>- p) - </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 (</a:t>
            </a:r>
            <a:r>
              <a:rPr lang="en-US" altLang="zh-CN" sz="1800" dirty="0">
                <a:solidFill>
                  <a:srgbClr val="1750EB"/>
                </a:solidFill>
                <a:effectLst/>
                <a:latin typeface="JetBrains Mono"/>
              </a:rPr>
              <a:t>1 </a:t>
            </a:r>
            <a:r>
              <a:rPr lang="en-US" altLang="zh-CN" sz="1800" dirty="0">
                <a:solidFill>
                  <a:srgbClr val="080808"/>
                </a:solidFill>
                <a:effectLst/>
                <a:latin typeface="JetBrains Mono"/>
              </a:rPr>
              <a:t>- p)**gamma * np.log(p)</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a:solidFill>
                  <a:srgbClr val="0033B3"/>
                </a:solidFill>
                <a:effectLst/>
                <a:latin typeface="JetBrains Mono"/>
              </a:rPr>
              <a:t>return </a:t>
            </a:r>
            <a:r>
              <a:rPr lang="en-US" altLang="zh-CN" sz="1800" dirty="0">
                <a:solidFill>
                  <a:srgbClr val="080808"/>
                </a:solidFill>
                <a:effectLst/>
                <a:latin typeface="JetBrains Mono"/>
              </a:rPr>
              <a:t>loss</a:t>
            </a:r>
            <a:br>
              <a:rPr lang="en-US" altLang="zh-CN" sz="1800" dirty="0">
                <a:solidFill>
                  <a:srgbClr val="080808"/>
                </a:solidFill>
                <a:effectLst/>
                <a:latin typeface="JetBrains Mono"/>
              </a:rPr>
            </a:br>
            <a:br>
              <a:rPr lang="en-US" altLang="zh-CN" sz="1800" dirty="0">
                <a:solidFill>
                  <a:srgbClr val="080808"/>
                </a:solidFill>
                <a:effectLst/>
                <a:latin typeface="JetBrains Mono"/>
              </a:rPr>
            </a:br>
            <a:r>
              <a:rPr lang="en-US" altLang="zh-CN" sz="1800" dirty="0">
                <a:solidFill>
                  <a:srgbClr val="0033B3"/>
                </a:solidFill>
                <a:effectLst/>
                <a:latin typeface="JetBrains Mono"/>
              </a:rPr>
              <a:t>def </a:t>
            </a:r>
            <a:r>
              <a:rPr lang="en-US" altLang="zh-CN" sz="1800" dirty="0" err="1">
                <a:solidFill>
                  <a:srgbClr val="00627A"/>
                </a:solidFill>
                <a:effectLst/>
                <a:latin typeface="JetBrains Mono"/>
              </a:rPr>
              <a:t>focal_loss_metric</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a:solidFill>
                  <a:srgbClr val="0033B3"/>
                </a:solidFill>
                <a:effectLst/>
                <a:latin typeface="JetBrains Mono"/>
              </a:rPr>
              <a:t>return </a:t>
            </a:r>
            <a:r>
              <a:rPr lang="en-US" altLang="zh-CN" sz="1800" dirty="0">
                <a:solidFill>
                  <a:srgbClr val="067D17"/>
                </a:solidFill>
                <a:effectLst/>
                <a:latin typeface="JetBrains Mono"/>
              </a:rPr>
              <a:t>'</a:t>
            </a:r>
            <a:r>
              <a:rPr lang="en-US" altLang="zh-CN" sz="1800" dirty="0" err="1">
                <a:solidFill>
                  <a:srgbClr val="067D17"/>
                </a:solidFill>
                <a:effectLst/>
                <a:latin typeface="JetBrains Mono"/>
              </a:rPr>
              <a:t>focal_loss_metric</a:t>
            </a:r>
            <a:r>
              <a:rPr lang="en-US" altLang="zh-CN" sz="1800" dirty="0">
                <a:solidFill>
                  <a:srgbClr val="067D17"/>
                </a:solidFill>
                <a:effectLst/>
                <a:latin typeface="JetBrains Mono"/>
              </a:rPr>
              <a:t>'</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np.mean</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focal_loss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 </a:t>
            </a:r>
            <a:r>
              <a:rPr lang="en-US" altLang="zh-CN" sz="1800" dirty="0">
                <a:solidFill>
                  <a:srgbClr val="0033B3"/>
                </a:solidFill>
                <a:effectLst/>
                <a:latin typeface="JetBrains Mono"/>
              </a:rPr>
              <a:t>False</a:t>
            </a:r>
            <a:br>
              <a:rPr lang="en-US" altLang="zh-CN" sz="1800" dirty="0">
                <a:solidFill>
                  <a:srgbClr val="0033B3"/>
                </a:solidFill>
                <a:effectLst/>
                <a:latin typeface="JetBrains Mono"/>
              </a:rPr>
            </a:br>
            <a:r>
              <a:rPr lang="en-US" altLang="zh-CN" sz="1800" dirty="0">
                <a:solidFill>
                  <a:srgbClr val="0033B3"/>
                </a:solidFill>
                <a:effectLst/>
                <a:latin typeface="JetBrains Mono"/>
              </a:rPr>
              <a:t>def </a:t>
            </a:r>
            <a:r>
              <a:rPr lang="en-US" altLang="zh-CN" sz="1800" dirty="0" err="1">
                <a:solidFill>
                  <a:srgbClr val="00627A"/>
                </a:solidFill>
                <a:effectLst/>
                <a:latin typeface="JetBrains Mono"/>
              </a:rPr>
              <a:t>focal_loss_objective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func</a:t>
            </a:r>
            <a:r>
              <a:rPr lang="en-US" altLang="zh-CN" sz="1800" dirty="0">
                <a:solidFill>
                  <a:srgbClr val="080808"/>
                </a:solidFill>
                <a:effectLst/>
                <a:latin typeface="JetBrains Mono"/>
              </a:rPr>
              <a:t> = </a:t>
            </a:r>
            <a:r>
              <a:rPr lang="en-US" altLang="zh-CN" sz="1800" dirty="0">
                <a:solidFill>
                  <a:srgbClr val="0033B3"/>
                </a:solidFill>
                <a:effectLst/>
                <a:latin typeface="JetBrains Mono"/>
              </a:rPr>
              <a:t>lambda </a:t>
            </a:r>
            <a:r>
              <a:rPr lang="en-US" altLang="zh-CN" sz="1800" dirty="0">
                <a:solidFill>
                  <a:srgbClr val="080808"/>
                </a:solidFill>
                <a:effectLst/>
                <a:latin typeface="JetBrains Mono"/>
              </a:rPr>
              <a:t>z: </a:t>
            </a:r>
            <a:r>
              <a:rPr lang="en-US" altLang="zh-CN" sz="1800" dirty="0" err="1">
                <a:solidFill>
                  <a:srgbClr val="080808"/>
                </a:solidFill>
                <a:effectLst/>
                <a:latin typeface="JetBrains Mono"/>
              </a:rPr>
              <a:t>focal_loss</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ytrue</a:t>
            </a:r>
            <a:r>
              <a:rPr lang="en-US" altLang="zh-CN" sz="1800" dirty="0">
                <a:solidFill>
                  <a:srgbClr val="080808"/>
                </a:solidFill>
                <a:effectLst/>
                <a:latin typeface="JetBrains Mono"/>
              </a:rPr>
              <a:t>, z)</a:t>
            </a:r>
            <a:br>
              <a:rPr lang="en-US" altLang="zh-CN" sz="1800" dirty="0">
                <a:solidFill>
                  <a:srgbClr val="080808"/>
                </a:solidFill>
                <a:effectLst/>
                <a:latin typeface="JetBrains Mono"/>
              </a:rPr>
            </a:br>
            <a:r>
              <a:rPr lang="en-US" altLang="zh-CN" sz="1800" dirty="0">
                <a:solidFill>
                  <a:srgbClr val="080808"/>
                </a:solidFill>
                <a:effectLst/>
                <a:latin typeface="JetBrains Mono"/>
              </a:rPr>
              <a:t>    grad = derivative(</a:t>
            </a:r>
            <a:r>
              <a:rPr lang="en-US" altLang="zh-CN" sz="1800" dirty="0" err="1">
                <a:solidFill>
                  <a:srgbClr val="080808"/>
                </a:solidFill>
                <a:effectLst/>
                <a:latin typeface="JetBrains Mono"/>
              </a:rPr>
              <a:t>func</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 </a:t>
            </a:r>
            <a:r>
              <a:rPr lang="en-US" altLang="zh-CN" sz="1800" dirty="0">
                <a:solidFill>
                  <a:srgbClr val="660099"/>
                </a:solidFill>
                <a:effectLst/>
                <a:latin typeface="JetBrains Mono"/>
              </a:rPr>
              <a:t>n</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 </a:t>
            </a:r>
            <a:r>
              <a:rPr lang="en-US" altLang="zh-CN" sz="1800" dirty="0">
                <a:solidFill>
                  <a:srgbClr val="660099"/>
                </a:solidFill>
                <a:effectLst/>
                <a:latin typeface="JetBrains Mono"/>
              </a:rPr>
              <a:t>dx</a:t>
            </a:r>
            <a:r>
              <a:rPr lang="en-US" altLang="zh-CN" sz="1800" dirty="0">
                <a:solidFill>
                  <a:srgbClr val="080808"/>
                </a:solidFill>
                <a:effectLst/>
                <a:latin typeface="JetBrains Mono"/>
              </a:rPr>
              <a:t>=</a:t>
            </a:r>
            <a:r>
              <a:rPr lang="en-US" altLang="zh-CN" sz="1800" dirty="0">
                <a:solidFill>
                  <a:srgbClr val="1750EB"/>
                </a:solidFill>
                <a:effectLst/>
                <a:latin typeface="JetBrains Mono"/>
              </a:rPr>
              <a:t>1e-6</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err="1">
                <a:solidFill>
                  <a:srgbClr val="080808"/>
                </a:solidFill>
                <a:effectLst/>
                <a:latin typeface="JetBrains Mono"/>
              </a:rPr>
              <a:t>hess</a:t>
            </a:r>
            <a:r>
              <a:rPr lang="en-US" altLang="zh-CN" sz="1800" dirty="0">
                <a:solidFill>
                  <a:srgbClr val="080808"/>
                </a:solidFill>
                <a:effectLst/>
                <a:latin typeface="JetBrains Mono"/>
              </a:rPr>
              <a:t> = derivative(</a:t>
            </a:r>
            <a:r>
              <a:rPr lang="en-US" altLang="zh-CN" sz="1800" dirty="0" err="1">
                <a:solidFill>
                  <a:srgbClr val="080808"/>
                </a:solidFill>
                <a:effectLst/>
                <a:latin typeface="JetBrains Mono"/>
              </a:rPr>
              <a:t>func</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ypred</a:t>
            </a:r>
            <a:r>
              <a:rPr lang="en-US" altLang="zh-CN" sz="1800" dirty="0">
                <a:solidFill>
                  <a:srgbClr val="080808"/>
                </a:solidFill>
                <a:effectLst/>
                <a:latin typeface="JetBrains Mono"/>
              </a:rPr>
              <a:t>, </a:t>
            </a:r>
            <a:r>
              <a:rPr lang="en-US" altLang="zh-CN" sz="1800" dirty="0">
                <a:solidFill>
                  <a:srgbClr val="660099"/>
                </a:solidFill>
                <a:effectLst/>
                <a:latin typeface="JetBrains Mono"/>
              </a:rPr>
              <a:t>n</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 </a:t>
            </a:r>
            <a:r>
              <a:rPr lang="en-US" altLang="zh-CN" sz="1800" dirty="0">
                <a:solidFill>
                  <a:srgbClr val="660099"/>
                </a:solidFill>
                <a:effectLst/>
                <a:latin typeface="JetBrains Mono"/>
              </a:rPr>
              <a:t>dx</a:t>
            </a:r>
            <a:r>
              <a:rPr lang="en-US" altLang="zh-CN" sz="1800" dirty="0">
                <a:solidFill>
                  <a:srgbClr val="080808"/>
                </a:solidFill>
                <a:effectLst/>
                <a:latin typeface="JetBrains Mono"/>
              </a:rPr>
              <a:t>=</a:t>
            </a:r>
            <a:r>
              <a:rPr lang="en-US" altLang="zh-CN" sz="1800" dirty="0">
                <a:solidFill>
                  <a:srgbClr val="1750EB"/>
                </a:solidFill>
                <a:effectLst/>
                <a:latin typeface="JetBrains Mono"/>
              </a:rPr>
              <a:t>1e-6</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a:solidFill>
                  <a:srgbClr val="080808"/>
                </a:solidFill>
                <a:effectLst/>
                <a:latin typeface="JetBrains Mono"/>
              </a:rPr>
              <a:t>    </a:t>
            </a:r>
            <a:r>
              <a:rPr lang="en-US" altLang="zh-CN" sz="1800" dirty="0">
                <a:solidFill>
                  <a:srgbClr val="0033B3"/>
                </a:solidFill>
                <a:effectLst/>
                <a:latin typeface="JetBrains Mono"/>
              </a:rPr>
              <a:t>return </a:t>
            </a:r>
            <a:r>
              <a:rPr lang="en-US" altLang="zh-CN" sz="1800" dirty="0">
                <a:solidFill>
                  <a:srgbClr val="080808"/>
                </a:solidFill>
                <a:effectLst/>
                <a:latin typeface="JetBrains Mono"/>
              </a:rPr>
              <a:t>grad, </a:t>
            </a:r>
            <a:r>
              <a:rPr lang="en-US" altLang="zh-CN" sz="1800" dirty="0" err="1">
                <a:solidFill>
                  <a:srgbClr val="080808"/>
                </a:solidFill>
                <a:effectLst/>
                <a:latin typeface="JetBrains Mono"/>
              </a:rPr>
              <a:t>hess</a:t>
            </a:r>
            <a:endParaRPr lang="en-US" altLang="zh-CN" sz="1800" dirty="0">
              <a:solidFill>
                <a:srgbClr val="080808"/>
              </a:solidFill>
              <a:effectLst/>
              <a:latin typeface="JetBrains Mono"/>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a:solidFill>
                  <a:srgbClr val="404040"/>
                </a:solidFill>
              </a:rPr>
              <a:t>LightGBM </a:t>
            </a:r>
            <a:r>
              <a:rPr kumimoji="1" lang="en-US" altLang="zh-CN" dirty="0">
                <a:solidFill>
                  <a:srgbClr val="404040"/>
                </a:solidFill>
              </a:rPr>
              <a:t>API</a:t>
            </a:r>
            <a:endParaRPr kumimoji="1" lang="en-GB" altLang="zh-CN" dirty="0">
              <a:solidFill>
                <a:srgbClr val="404040"/>
              </a:solidFill>
            </a:endParaRPr>
          </a:p>
        </p:txBody>
      </p:sp>
      <p:sp>
        <p:nvSpPr>
          <p:cNvPr id="8" name="矩形 7"/>
          <p:cNvSpPr/>
          <p:nvPr/>
        </p:nvSpPr>
        <p:spPr>
          <a:xfrm>
            <a:off x="710880" y="1457271"/>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使用自定义损失函数</a:t>
            </a:r>
            <a:endParaRPr lang="en-US" altLang="zh-CN"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793094" y="1974461"/>
            <a:ext cx="10667385" cy="923330"/>
          </a:xfrm>
          <a:prstGeom prst="rect">
            <a:avLst/>
          </a:prstGeom>
          <a:solidFill>
            <a:srgbClr val="FFFFE4"/>
          </a:solidFill>
          <a:ln>
            <a:solidFill>
              <a:schemeClr val="tx1"/>
            </a:solidFill>
          </a:ln>
        </p:spPr>
        <p:txBody>
          <a:bodyPr wrap="square">
            <a:spAutoFit/>
          </a:bodyPr>
          <a:lstStyle/>
          <a:p>
            <a:r>
              <a:rPr lang="en-US" altLang="zh-CN" sz="1800" dirty="0" err="1">
                <a:solidFill>
                  <a:srgbClr val="080808"/>
                </a:solidFill>
                <a:effectLst/>
                <a:latin typeface="JetBrains Mono"/>
              </a:rPr>
              <a:t>gbm_focal_loss</a:t>
            </a:r>
            <a:r>
              <a:rPr lang="en-US" altLang="zh-CN" sz="1800" dirty="0">
                <a:solidFill>
                  <a:srgbClr val="080808"/>
                </a:solidFill>
                <a:effectLst/>
                <a:latin typeface="JetBrains Mono"/>
              </a:rPr>
              <a:t> = </a:t>
            </a:r>
            <a:r>
              <a:rPr lang="en-US" altLang="zh-CN" sz="1800" dirty="0" err="1">
                <a:solidFill>
                  <a:srgbClr val="080808"/>
                </a:solidFill>
                <a:effectLst/>
                <a:latin typeface="JetBrains Mono"/>
              </a:rPr>
              <a:t>LGBMClassifier</a:t>
            </a:r>
            <a:r>
              <a:rPr lang="en-US" altLang="zh-CN" sz="1800" dirty="0">
                <a:solidFill>
                  <a:srgbClr val="080808"/>
                </a:solidFill>
                <a:effectLst/>
                <a:latin typeface="JetBrains Mono"/>
              </a:rPr>
              <a:t>(</a:t>
            </a:r>
            <a:r>
              <a:rPr lang="en-US" altLang="zh-CN" sz="1800" dirty="0">
                <a:solidFill>
                  <a:srgbClr val="660099"/>
                </a:solidFill>
                <a:effectLst/>
                <a:latin typeface="JetBrains Mono"/>
              </a:rPr>
              <a:t>objective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focal_loss_objective</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learning_rate</a:t>
            </a:r>
            <a:r>
              <a:rPr lang="en-US" altLang="zh-CN" sz="1800" dirty="0">
                <a:solidFill>
                  <a:srgbClr val="080808"/>
                </a:solidFill>
                <a:effectLst/>
                <a:latin typeface="JetBrains Mono"/>
              </a:rPr>
              <a:t>=</a:t>
            </a:r>
            <a:r>
              <a:rPr lang="en-US" altLang="zh-CN" sz="1800" dirty="0">
                <a:solidFill>
                  <a:srgbClr val="1750EB"/>
                </a:solidFill>
                <a:effectLst/>
                <a:latin typeface="JetBrains Mono"/>
              </a:rPr>
              <a:t>0.75</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n_estimators</a:t>
            </a:r>
            <a:r>
              <a:rPr lang="en-US" altLang="zh-CN" sz="1800" dirty="0">
                <a:solidFill>
                  <a:srgbClr val="080808"/>
                </a:solidFill>
                <a:effectLst/>
                <a:latin typeface="JetBrains Mono"/>
              </a:rPr>
              <a:t>=</a:t>
            </a:r>
            <a:r>
              <a:rPr lang="en-US" altLang="zh-CN" sz="1800" dirty="0">
                <a:solidFill>
                  <a:srgbClr val="1750EB"/>
                </a:solidFill>
                <a:effectLst/>
                <a:latin typeface="JetBrains Mono"/>
              </a:rPr>
              <a:t>30</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max_depth</a:t>
            </a:r>
            <a:r>
              <a:rPr lang="en-US" altLang="zh-CN" sz="1800" dirty="0">
                <a:solidFill>
                  <a:srgbClr val="080808"/>
                </a:solidFill>
                <a:effectLst/>
                <a:latin typeface="JetBrains Mono"/>
              </a:rPr>
              <a:t>=</a:t>
            </a:r>
            <a:r>
              <a:rPr lang="en-US" altLang="zh-CN" sz="1800" dirty="0">
                <a:solidFill>
                  <a:srgbClr val="1750EB"/>
                </a:solidFill>
                <a:effectLst/>
                <a:latin typeface="JetBrains Mono"/>
              </a:rPr>
              <a:t>2</a:t>
            </a:r>
            <a:r>
              <a:rPr lang="en-US" altLang="zh-CN" sz="1800" dirty="0">
                <a:solidFill>
                  <a:srgbClr val="080808"/>
                </a:solidFill>
                <a:effectLst/>
                <a:latin typeface="JetBrains Mono"/>
              </a:rPr>
              <a:t>)</a:t>
            </a:r>
            <a:br>
              <a:rPr lang="en-US" altLang="zh-CN" sz="1800" dirty="0">
                <a:solidFill>
                  <a:srgbClr val="080808"/>
                </a:solidFill>
                <a:effectLst/>
                <a:latin typeface="JetBrains Mono"/>
              </a:rPr>
            </a:br>
            <a:r>
              <a:rPr lang="en-US" altLang="zh-CN" sz="1800" dirty="0" err="1">
                <a:solidFill>
                  <a:srgbClr val="080808"/>
                </a:solidFill>
                <a:effectLst/>
                <a:latin typeface="JetBrains Mono"/>
              </a:rPr>
              <a:t>gbm_focal_loss.fit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Xtrn</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ytrn</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eval_set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yval</a:t>
            </a:r>
            <a:r>
              <a:rPr lang="en-US" altLang="zh-CN" sz="1800" dirty="0">
                <a:solidFill>
                  <a:srgbClr val="080808"/>
                </a:solidFill>
                <a:effectLst/>
                <a:latin typeface="JetBrains Mono"/>
              </a:rPr>
              <a:t>)], </a:t>
            </a:r>
            <a:r>
              <a:rPr lang="en-US" altLang="zh-CN" sz="1800" dirty="0" err="1">
                <a:solidFill>
                  <a:srgbClr val="660099"/>
                </a:solidFill>
                <a:effectLst/>
                <a:latin typeface="JetBrains Mono"/>
              </a:rPr>
              <a:t>eval_metric</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focal_loss_metric</a:t>
            </a:r>
            <a:r>
              <a:rPr lang="en-US" altLang="zh-CN" sz="1800" dirty="0">
                <a:solidFill>
                  <a:srgbClr val="080808"/>
                </a:solidFill>
                <a:effectLst/>
                <a:latin typeface="JetBrains Mono"/>
              </a:rPr>
              <a:t>)</a:t>
            </a:r>
          </a:p>
        </p:txBody>
      </p:sp>
      <p:sp>
        <p:nvSpPr>
          <p:cNvPr id="2" name="矩形 1"/>
          <p:cNvSpPr/>
          <p:nvPr/>
        </p:nvSpPr>
        <p:spPr>
          <a:xfrm>
            <a:off x="710880" y="3145369"/>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计算准确率</a:t>
            </a:r>
            <a:endParaRPr lang="en-US" altLang="zh-CN" sz="1600" dirty="0">
              <a:latin typeface="Alibaba PuHuiTi R" pitchFamily="18" charset="-122"/>
              <a:ea typeface="Alibaba PuHuiTi R" pitchFamily="18" charset="-122"/>
              <a:cs typeface="Alibaba PuHuiTi R" pitchFamily="18" charset="-122"/>
            </a:endParaRPr>
          </a:p>
        </p:txBody>
      </p:sp>
      <p:sp>
        <p:nvSpPr>
          <p:cNvPr id="3" name="矩形 2"/>
          <p:cNvSpPr/>
          <p:nvPr/>
        </p:nvSpPr>
        <p:spPr>
          <a:xfrm>
            <a:off x="793093" y="3731501"/>
            <a:ext cx="10667385" cy="369332"/>
          </a:xfrm>
          <a:prstGeom prst="rect">
            <a:avLst/>
          </a:prstGeom>
          <a:solidFill>
            <a:srgbClr val="FFFFE4"/>
          </a:solidFill>
          <a:ln>
            <a:solidFill>
              <a:schemeClr val="tx1"/>
            </a:solidFill>
          </a:ln>
        </p:spPr>
        <p:txBody>
          <a:bodyPr wrap="square">
            <a:spAutoFit/>
          </a:bodyPr>
          <a:lstStyle/>
          <a:p>
            <a:r>
              <a:rPr lang="en-US" altLang="zh-CN" sz="1800" dirty="0" err="1">
                <a:solidFill>
                  <a:srgbClr val="080808"/>
                </a:solidFill>
                <a:effectLst/>
                <a:latin typeface="JetBrains Mono"/>
              </a:rPr>
              <a:t>accuracy_score</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yval</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np.where</a:t>
            </a:r>
            <a:r>
              <a:rPr lang="en-US" altLang="zh-CN" sz="1800" dirty="0">
                <a:solidFill>
                  <a:srgbClr val="080808"/>
                </a:solidFill>
                <a:effectLst/>
                <a:latin typeface="JetBrains Mono"/>
              </a:rPr>
              <a:t> (</a:t>
            </a:r>
            <a:r>
              <a:rPr lang="en-US" altLang="zh-CN" sz="1800" dirty="0" err="1">
                <a:solidFill>
                  <a:srgbClr val="080808"/>
                </a:solidFill>
                <a:effectLst/>
                <a:latin typeface="JetBrains Mono"/>
              </a:rPr>
              <a:t>gbm_focal_loss.predict</a:t>
            </a:r>
            <a:r>
              <a:rPr lang="en-US" altLang="zh-CN" sz="1800" dirty="0">
                <a:solidFill>
                  <a:srgbClr val="080808"/>
                </a:solidFill>
                <a:effectLst/>
                <a:latin typeface="JetBrains Mono"/>
              </a:rPr>
              <a:t>(</a:t>
            </a:r>
            <a:r>
              <a:rPr lang="en-US" altLang="zh-CN" sz="1800" dirty="0" err="1">
                <a:solidFill>
                  <a:srgbClr val="080808"/>
                </a:solidFill>
                <a:effectLst/>
                <a:latin typeface="JetBrains Mono"/>
              </a:rPr>
              <a:t>Xval</a:t>
            </a:r>
            <a:r>
              <a:rPr lang="en-US" altLang="zh-CN" sz="1800" dirty="0">
                <a:solidFill>
                  <a:srgbClr val="080808"/>
                </a:solidFill>
                <a:effectLst/>
                <a:latin typeface="JetBrains Mono"/>
              </a:rPr>
              <a:t>)&gt;</a:t>
            </a:r>
            <a:r>
              <a:rPr lang="en-US" altLang="zh-CN" sz="1800" dirty="0">
                <a:solidFill>
                  <a:srgbClr val="1750EB"/>
                </a:solidFill>
                <a:effectLst/>
                <a:latin typeface="JetBrains Mono"/>
              </a:rPr>
              <a:t>0</a:t>
            </a:r>
            <a:r>
              <a:rPr lang="en-US" altLang="zh-CN" sz="1800" dirty="0">
                <a:solidFill>
                  <a:srgbClr val="080808"/>
                </a:solidFill>
                <a:effectLst/>
                <a:latin typeface="JetBrains Mono"/>
              </a:rPr>
              <a:t>,</a:t>
            </a:r>
            <a:r>
              <a:rPr lang="en-US" altLang="zh-CN" sz="1800" dirty="0">
                <a:solidFill>
                  <a:srgbClr val="1750EB"/>
                </a:solidFill>
                <a:effectLst/>
                <a:latin typeface="JetBrains Mono"/>
              </a:rPr>
              <a:t>1</a:t>
            </a:r>
            <a:r>
              <a:rPr lang="en-US" altLang="zh-CN" sz="1800" dirty="0">
                <a:solidFill>
                  <a:srgbClr val="080808"/>
                </a:solidFill>
                <a:effectLst/>
                <a:latin typeface="JetBrains Mono"/>
              </a:rPr>
              <a:t>,</a:t>
            </a:r>
            <a:r>
              <a:rPr lang="en-US" altLang="zh-CN" sz="1800" dirty="0">
                <a:solidFill>
                  <a:srgbClr val="1750EB"/>
                </a:solidFill>
                <a:effectLst/>
                <a:latin typeface="JetBrains Mono"/>
              </a:rPr>
              <a:t>0</a:t>
            </a:r>
            <a:r>
              <a:rPr lang="en-US" altLang="zh-CN" sz="1800" dirty="0">
                <a:solidFill>
                  <a:srgbClr val="080808"/>
                </a:solidFill>
                <a:effectLst/>
                <a:latin typeface="JetBrains Mono"/>
              </a:rPr>
              <a:t>))</a:t>
            </a:r>
          </a:p>
        </p:txBody>
      </p:sp>
      <p:sp>
        <p:nvSpPr>
          <p:cNvPr id="10" name="文本框 9"/>
          <p:cNvSpPr txBox="1"/>
          <p:nvPr/>
        </p:nvSpPr>
        <p:spPr>
          <a:xfrm>
            <a:off x="710880" y="4438561"/>
            <a:ext cx="6134100" cy="1077218"/>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ea typeface="Alibaba PuHuiTi R" pitchFamily="18" charset="-122"/>
              </a:rPr>
              <a:t>其它常用调整参数</a:t>
            </a:r>
            <a:endParaRPr lang="en-US" altLang="zh-CN" sz="1600" dirty="0">
              <a:ea typeface="Alibaba PuHuiTi R" pitchFamily="18" charset="-122"/>
            </a:endParaRPr>
          </a:p>
          <a:p>
            <a:r>
              <a:rPr lang="en-US" altLang="zh-CN" sz="1600" dirty="0">
                <a:ea typeface="Alibaba PuHuiTi R" pitchFamily="18" charset="-122"/>
              </a:rPr>
              <a:t>      </a:t>
            </a:r>
            <a:r>
              <a:rPr lang="en-US" altLang="zh-CN" sz="1600" dirty="0" err="1">
                <a:ea typeface="Alibaba PuHuiTi R" pitchFamily="18" charset="-122"/>
              </a:rPr>
              <a:t>num_leaves</a:t>
            </a:r>
            <a:r>
              <a:rPr lang="en-US" altLang="zh-CN" sz="1600" dirty="0">
                <a:ea typeface="Alibaba PuHuiTi R" pitchFamily="18" charset="-122"/>
              </a:rPr>
              <a:t> </a:t>
            </a:r>
            <a:r>
              <a:rPr lang="zh-CN" altLang="en-US" sz="1600" dirty="0">
                <a:ea typeface="Alibaba PuHuiTi R" pitchFamily="18" charset="-122"/>
              </a:rPr>
              <a:t>限制叶子结点数量</a:t>
            </a:r>
            <a:endParaRPr lang="en-US" altLang="zh-CN" sz="1600" dirty="0">
              <a:ea typeface="Alibaba PuHuiTi R" pitchFamily="18" charset="-122"/>
            </a:endParaRPr>
          </a:p>
          <a:p>
            <a:r>
              <a:rPr lang="en-US" altLang="zh-CN" sz="1600" dirty="0">
                <a:ea typeface="Alibaba PuHuiTi R" pitchFamily="18" charset="-122"/>
              </a:rPr>
              <a:t>      </a:t>
            </a:r>
            <a:r>
              <a:rPr lang="en-US" altLang="zh-CN" sz="1600" dirty="0" err="1">
                <a:ea typeface="Alibaba PuHuiTi R" pitchFamily="18" charset="-122"/>
              </a:rPr>
              <a:t>min_child_samples</a:t>
            </a:r>
            <a:r>
              <a:rPr lang="en-US" altLang="zh-CN" sz="1600" dirty="0">
                <a:ea typeface="Alibaba PuHuiTi R" pitchFamily="18" charset="-122"/>
              </a:rPr>
              <a:t> </a:t>
            </a:r>
            <a:r>
              <a:rPr lang="zh-CN" altLang="en-US" sz="1600" dirty="0">
                <a:ea typeface="Alibaba PuHuiTi R" pitchFamily="18" charset="-122"/>
              </a:rPr>
              <a:t>限制每个叶子节点最少样本数量 </a:t>
            </a:r>
            <a:endParaRPr lang="en-US" altLang="zh-CN" sz="1600" dirty="0">
              <a:ea typeface="Alibaba PuHuiTi R" pitchFamily="18" charset="-122"/>
            </a:endParaRPr>
          </a:p>
          <a:p>
            <a:r>
              <a:rPr lang="en-US" altLang="zh-CN" sz="1600" dirty="0">
                <a:ea typeface="Alibaba PuHuiTi R" pitchFamily="18" charset="-122"/>
              </a:rPr>
              <a:t>      subsample </a:t>
            </a:r>
            <a:r>
              <a:rPr lang="zh-CN" altLang="en-US" sz="1600" dirty="0">
                <a:ea typeface="Alibaba PuHuiTi R" pitchFamily="18" charset="-122"/>
              </a:rPr>
              <a:t>和 </a:t>
            </a:r>
            <a:r>
              <a:rPr lang="en-US" altLang="zh-CN" sz="1600" dirty="0" err="1">
                <a:ea typeface="Alibaba PuHuiTi R" pitchFamily="18" charset="-122"/>
              </a:rPr>
              <a:t>colsample_bytree</a:t>
            </a:r>
            <a:r>
              <a:rPr lang="en-US" altLang="zh-CN" sz="1600" dirty="0">
                <a:ea typeface="Alibaba PuHuiTi R" pitchFamily="18" charset="-122"/>
              </a:rPr>
              <a:t> </a:t>
            </a:r>
            <a:r>
              <a:rPr lang="zh-CN" altLang="en-US" sz="1600" dirty="0">
                <a:ea typeface="Alibaba PuHuiTi R" pitchFamily="18" charset="-122"/>
              </a:rPr>
              <a:t>控制样本以及特征的采样比例</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特征筛选</a:t>
            </a:r>
          </a:p>
        </p:txBody>
      </p:sp>
      <p:pic>
        <p:nvPicPr>
          <p:cNvPr id="9" name="图片 8"/>
          <p:cNvPicPr>
            <a:picLocks noChangeAspect="1"/>
          </p:cNvPicPr>
          <p:nvPr/>
        </p:nvPicPr>
        <p:blipFill>
          <a:blip r:embed="rId4"/>
          <a:stretch>
            <a:fillRect/>
          </a:stretch>
        </p:blipFill>
        <p:spPr>
          <a:xfrm>
            <a:off x="1238865" y="4829932"/>
            <a:ext cx="9593211" cy="1748924"/>
          </a:xfrm>
          <a:prstGeom prst="rect">
            <a:avLst/>
          </a:prstGeom>
          <a:ln>
            <a:solidFill>
              <a:schemeClr val="tx1"/>
            </a:solidFill>
          </a:ln>
        </p:spPr>
      </p:pic>
      <p:sp>
        <p:nvSpPr>
          <p:cNvPr id="10" name="文本框 9"/>
          <p:cNvSpPr txBox="1"/>
          <p:nvPr/>
        </p:nvSpPr>
        <p:spPr>
          <a:xfrm>
            <a:off x="890016" y="1524542"/>
            <a:ext cx="13965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读取数据</a:t>
            </a:r>
          </a:p>
        </p:txBody>
      </p:sp>
      <p:sp>
        <p:nvSpPr>
          <p:cNvPr id="7" name="矩形 6"/>
          <p:cNvSpPr/>
          <p:nvPr/>
        </p:nvSpPr>
        <p:spPr>
          <a:xfrm>
            <a:off x="1238865" y="1893874"/>
            <a:ext cx="6096000" cy="2677656"/>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sklearn.metrics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roc_auc_score,roc_curve,auc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sklearn.model_selection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metrics</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sklearn.linear_model</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random</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math</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time</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lightgbm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lgb</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pd.read_csv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Bcard.txt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data.head</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样本设计</a:t>
            </a:r>
          </a:p>
        </p:txBody>
      </p:sp>
      <p:sp>
        <p:nvSpPr>
          <p:cNvPr id="6" name="文本框 5"/>
          <p:cNvSpPr txBox="1"/>
          <p:nvPr/>
        </p:nvSpPr>
        <p:spPr>
          <a:xfrm>
            <a:off x="890016" y="1524542"/>
            <a:ext cx="2475358" cy="338554"/>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ABC</a:t>
            </a:r>
            <a:r>
              <a:rPr lang="zh-CN" altLang="en-US" sz="1600" dirty="0">
                <a:latin typeface="Alibaba PuHuiTi R" pitchFamily="18" charset="-122"/>
                <a:ea typeface="Alibaba PuHuiTi R" pitchFamily="18" charset="-122"/>
                <a:cs typeface="Alibaba PuHuiTi R" pitchFamily="18" charset="-122"/>
              </a:rPr>
              <a:t>卡观察期，表现期</a:t>
            </a:r>
          </a:p>
        </p:txBody>
      </p:sp>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7" name="表格 6"/>
          <p:cNvGraphicFramePr>
            <a:graphicFrameLocks noGrp="1"/>
          </p:cNvGraphicFramePr>
          <p:nvPr/>
        </p:nvGraphicFramePr>
        <p:xfrm>
          <a:off x="1089510" y="2037579"/>
          <a:ext cx="8695458" cy="4098652"/>
        </p:xfrm>
        <a:graphic>
          <a:graphicData uri="http://schemas.openxmlformats.org/drawingml/2006/table">
            <a:tbl>
              <a:tblPr/>
              <a:tblGrid>
                <a:gridCol w="1516039">
                  <a:extLst>
                    <a:ext uri="{9D8B030D-6E8A-4147-A177-3AD203B41FA5}">
                      <a16:colId xmlns:a16="http://schemas.microsoft.com/office/drawing/2014/main" val="20000"/>
                    </a:ext>
                  </a:extLst>
                </a:gridCol>
                <a:gridCol w="5014451">
                  <a:extLst>
                    <a:ext uri="{9D8B030D-6E8A-4147-A177-3AD203B41FA5}">
                      <a16:colId xmlns:a16="http://schemas.microsoft.com/office/drawing/2014/main" val="20001"/>
                    </a:ext>
                  </a:extLst>
                </a:gridCol>
                <a:gridCol w="2164968">
                  <a:extLst>
                    <a:ext uri="{9D8B030D-6E8A-4147-A177-3AD203B41FA5}">
                      <a16:colId xmlns:a16="http://schemas.microsoft.com/office/drawing/2014/main" val="20002"/>
                    </a:ext>
                  </a:extLst>
                </a:gridCol>
              </a:tblGrid>
              <a:tr h="548305">
                <a:tc>
                  <a:txBody>
                    <a:bodyPr/>
                    <a:lstStyle/>
                    <a:p>
                      <a:endParaRPr lang="zh-CN" altLang="en-US" sz="1800" b="1" i="0" dirty="0">
                        <a:solidFill>
                          <a:schemeClr val="bg1"/>
                        </a:solidFill>
                        <a:effectLst/>
                        <a:latin typeface="Alibaba PuHuiTi R" pitchFamily="18" charset="-122"/>
                        <a:ea typeface="Alibaba PuHuiTi R" pitchFamily="18" charset="-122"/>
                        <a:cs typeface="Alibaba PuHuiTi R" pitchFamily="18" charset="-122"/>
                      </a:endParaRP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观察期</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表现期</a:t>
                      </a:r>
                    </a:p>
                  </a:txBody>
                  <a:tcPr marL="117262" marR="117262" marT="54121" marB="54121"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800993">
                <a:tc>
                  <a:txBody>
                    <a:bodyPr/>
                    <a:lstStyle/>
                    <a:p>
                      <a:r>
                        <a:rPr lang="zh-CN" altLang="en-US" sz="1600" b="0" i="0" dirty="0">
                          <a:effectLst/>
                          <a:latin typeface="Alibaba PuHuiTi R" pitchFamily="18" charset="-122"/>
                          <a:ea typeface="Alibaba PuHuiTi R" pitchFamily="18" charset="-122"/>
                          <a:cs typeface="Alibaba PuHuiTi R" pitchFamily="18" charset="-122"/>
                        </a:rPr>
                        <a:t>实时</a:t>
                      </a:r>
                      <a:r>
                        <a:rPr lang="en-GB" sz="1600" b="0" i="0" dirty="0">
                          <a:effectLst/>
                          <a:latin typeface="Alibaba PuHuiTi R" pitchFamily="18" charset="-122"/>
                          <a:ea typeface="Alibaba PuHuiTi R" pitchFamily="18" charset="-122"/>
                          <a:cs typeface="Alibaba PuHuiTi R" pitchFamily="18" charset="-122"/>
                        </a:rPr>
                        <a:t>A</a:t>
                      </a:r>
                      <a:r>
                        <a:rPr lang="zh-CN" altLang="en-US" sz="1600" b="0" i="0" dirty="0">
                          <a:effectLst/>
                          <a:latin typeface="Alibaba PuHuiTi R" pitchFamily="18" charset="-122"/>
                          <a:ea typeface="Alibaba PuHuiTi R" pitchFamily="18" charset="-122"/>
                          <a:cs typeface="Alibaba PuHuiTi R" pitchFamily="18" charset="-122"/>
                        </a:rPr>
                        <a:t>卡</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申请时点往前</a:t>
                      </a:r>
                      <a:r>
                        <a:rPr lang="en-US" altLang="zh-CN" sz="1600" b="0" i="0">
                          <a:effectLst/>
                          <a:latin typeface="Alibaba PuHuiTi R" pitchFamily="18" charset="-122"/>
                          <a:ea typeface="Alibaba PuHuiTi R" pitchFamily="18" charset="-122"/>
                          <a:cs typeface="Alibaba PuHuiTi R" pitchFamily="18" charset="-122"/>
                        </a:rPr>
                        <a:t>6~12</a:t>
                      </a:r>
                      <a:r>
                        <a:rPr lang="zh-CN" altLang="en-US" sz="1600" b="0" i="0">
                          <a:effectLst/>
                          <a:latin typeface="Alibaba PuHuiTi R" pitchFamily="18" charset="-122"/>
                          <a:ea typeface="Alibaba PuHuiTi R" pitchFamily="18" charset="-122"/>
                          <a:cs typeface="Alibaba PuHuiTi R" pitchFamily="18" charset="-122"/>
                        </a:rPr>
                        <a:t>个月</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FPD7，FPD30</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800993">
                <a:tc>
                  <a:txBody>
                    <a:bodyPr/>
                    <a:lstStyle/>
                    <a:p>
                      <a:r>
                        <a:rPr lang="zh-CN" altLang="en-US" sz="1600" b="0" i="0" dirty="0">
                          <a:effectLst/>
                          <a:latin typeface="Alibaba PuHuiTi R" pitchFamily="18" charset="-122"/>
                          <a:ea typeface="Alibaba PuHuiTi R" pitchFamily="18" charset="-122"/>
                          <a:cs typeface="Alibaba PuHuiTi R" pitchFamily="18" charset="-122"/>
                        </a:rPr>
                        <a:t>白名单</a:t>
                      </a:r>
                      <a:r>
                        <a:rPr lang="en-GB" sz="1600" b="0" i="0" dirty="0">
                          <a:effectLst/>
                          <a:latin typeface="Alibaba PuHuiTi R" pitchFamily="18" charset="-122"/>
                          <a:ea typeface="Alibaba PuHuiTi R" pitchFamily="18" charset="-122"/>
                          <a:cs typeface="Alibaba PuHuiTi R" pitchFamily="18" charset="-122"/>
                        </a:rPr>
                        <a:t>A</a:t>
                      </a:r>
                      <a:r>
                        <a:rPr lang="zh-CN" altLang="en-US" sz="1600" b="0" i="0" dirty="0">
                          <a:effectLst/>
                          <a:latin typeface="Alibaba PuHuiTi R" pitchFamily="18" charset="-122"/>
                          <a:ea typeface="Alibaba PuHuiTi R" pitchFamily="18" charset="-122"/>
                          <a:cs typeface="Alibaba PuHuiTi R" pitchFamily="18" charset="-122"/>
                        </a:rPr>
                        <a:t>卡</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邀请时点</a:t>
                      </a:r>
                      <a:r>
                        <a:rPr lang="en-US" altLang="zh-CN" sz="1600" b="0" i="0" dirty="0">
                          <a:effectLst/>
                          <a:latin typeface="Alibaba PuHuiTi R" pitchFamily="18" charset="-122"/>
                          <a:ea typeface="Alibaba PuHuiTi R" pitchFamily="18" charset="-122"/>
                          <a:cs typeface="Alibaba PuHuiTi R" pitchFamily="18" charset="-122"/>
                        </a:rPr>
                        <a:t>/</a:t>
                      </a:r>
                      <a:r>
                        <a:rPr lang="zh-CN" altLang="en-US" sz="1600" b="0" i="0" dirty="0">
                          <a:effectLst/>
                          <a:latin typeface="Alibaba PuHuiTi R" pitchFamily="18" charset="-122"/>
                          <a:ea typeface="Alibaba PuHuiTi R" pitchFamily="18" charset="-122"/>
                          <a:cs typeface="Alibaba PuHuiTi R" pitchFamily="18" charset="-122"/>
                        </a:rPr>
                        <a:t>激活时点往前</a:t>
                      </a:r>
                      <a:r>
                        <a:rPr lang="en-US" altLang="zh-CN" sz="1600" b="0" i="0" dirty="0">
                          <a:effectLst/>
                          <a:latin typeface="Alibaba PuHuiTi R" pitchFamily="18" charset="-122"/>
                          <a:ea typeface="Alibaba PuHuiTi R" pitchFamily="18" charset="-122"/>
                          <a:cs typeface="Alibaba PuHuiTi R" pitchFamily="18" charset="-122"/>
                        </a:rPr>
                        <a:t>6~12</a:t>
                      </a:r>
                      <a:r>
                        <a:rPr lang="zh-CN" altLang="en-US" sz="1600" b="0" i="0" dirty="0">
                          <a:effectLst/>
                          <a:latin typeface="Alibaba PuHuiTi R" pitchFamily="18" charset="-122"/>
                          <a:ea typeface="Alibaba PuHuiTi R" pitchFamily="18" charset="-122"/>
                          <a:cs typeface="Alibaba PuHuiTi R" pitchFamily="18" charset="-122"/>
                        </a:rPr>
                        <a:t>个月</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FPD30</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00993">
                <a:tc>
                  <a:txBody>
                    <a:bodyPr/>
                    <a:lstStyle/>
                    <a:p>
                      <a:r>
                        <a:rPr lang="en-GB" sz="1600" b="0" i="0">
                          <a:effectLst/>
                          <a:latin typeface="Alibaba PuHuiTi R" pitchFamily="18" charset="-122"/>
                          <a:ea typeface="Alibaba PuHuiTi R" pitchFamily="18" charset="-122"/>
                          <a:cs typeface="Alibaba PuHuiTi R" pitchFamily="18" charset="-122"/>
                        </a:rPr>
                        <a:t>B</a:t>
                      </a:r>
                      <a:r>
                        <a:rPr lang="zh-CN" altLang="en-US" sz="1600" b="0" i="0">
                          <a:effectLst/>
                          <a:latin typeface="Alibaba PuHuiTi R" pitchFamily="18" charset="-122"/>
                          <a:ea typeface="Alibaba PuHuiTi R" pitchFamily="18" charset="-122"/>
                          <a:cs typeface="Alibaba PuHuiTi R" pitchFamily="18" charset="-122"/>
                        </a:rPr>
                        <a:t>卡</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当前未逾期用户任意用信时点前</a:t>
                      </a:r>
                      <a:r>
                        <a:rPr lang="en-US" altLang="zh-CN" sz="1600" b="0" i="0" dirty="0">
                          <a:effectLst/>
                          <a:latin typeface="Alibaba PuHuiTi R" pitchFamily="18" charset="-122"/>
                          <a:ea typeface="Alibaba PuHuiTi R" pitchFamily="18" charset="-122"/>
                          <a:cs typeface="Alibaba PuHuiTi R" pitchFamily="18" charset="-122"/>
                        </a:rPr>
                        <a:t>6~12</a:t>
                      </a:r>
                      <a:r>
                        <a:rPr lang="zh-CN" altLang="en-US" sz="1600" b="0" i="0" dirty="0">
                          <a:effectLst/>
                          <a:latin typeface="Alibaba PuHuiTi R" pitchFamily="18" charset="-122"/>
                          <a:ea typeface="Alibaba PuHuiTi R" pitchFamily="18" charset="-122"/>
                          <a:cs typeface="Alibaba PuHuiTi R" pitchFamily="18" charset="-122"/>
                        </a:rPr>
                        <a:t>个月</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当期</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后续</a:t>
                      </a:r>
                      <a:r>
                        <a:rPr lang="en-US" altLang="zh-CN" sz="1600" b="0" i="0">
                          <a:effectLst/>
                          <a:latin typeface="Alibaba PuHuiTi R" pitchFamily="18" charset="-122"/>
                          <a:ea typeface="Alibaba PuHuiTi R" pitchFamily="18" charset="-122"/>
                          <a:cs typeface="Alibaba PuHuiTi R" pitchFamily="18" charset="-122"/>
                        </a:rPr>
                        <a:t>2-6</a:t>
                      </a:r>
                      <a:r>
                        <a:rPr lang="zh-CN" altLang="en-US" sz="1600" b="0" i="0">
                          <a:effectLst/>
                          <a:latin typeface="Alibaba PuHuiTi R" pitchFamily="18" charset="-122"/>
                          <a:ea typeface="Alibaba PuHuiTi R" pitchFamily="18" charset="-122"/>
                          <a:cs typeface="Alibaba PuHuiTi R" pitchFamily="18" charset="-122"/>
                        </a:rPr>
                        <a:t>期</a:t>
                      </a:r>
                      <a:r>
                        <a:rPr lang="en-GB" sz="1600" b="0" i="0">
                          <a:effectLst/>
                          <a:latin typeface="Alibaba PuHuiTi R" pitchFamily="18" charset="-122"/>
                          <a:ea typeface="Alibaba PuHuiTi R" pitchFamily="18" charset="-122"/>
                          <a:cs typeface="Alibaba PuHuiTi R" pitchFamily="18" charset="-122"/>
                        </a:rPr>
                        <a:t>DPD30/DPD60</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1147368">
                <a:tc>
                  <a:txBody>
                    <a:bodyPr/>
                    <a:lstStyle/>
                    <a:p>
                      <a:r>
                        <a:rPr lang="en-GB" sz="1600" b="0" i="0">
                          <a:effectLst/>
                          <a:latin typeface="Alibaba PuHuiTi R" pitchFamily="18" charset="-122"/>
                          <a:ea typeface="Alibaba PuHuiTi R" pitchFamily="18" charset="-122"/>
                          <a:cs typeface="Alibaba PuHuiTi R" pitchFamily="18" charset="-122"/>
                        </a:rPr>
                        <a:t>C</a:t>
                      </a:r>
                      <a:r>
                        <a:rPr lang="zh-CN" altLang="en-US" sz="1600" b="0" i="0">
                          <a:effectLst/>
                          <a:latin typeface="Alibaba PuHuiTi R" pitchFamily="18" charset="-122"/>
                          <a:ea typeface="Alibaba PuHuiTi R" pitchFamily="18" charset="-122"/>
                          <a:cs typeface="Alibaba PuHuiTi R" pitchFamily="18" charset="-122"/>
                        </a:rPr>
                        <a:t>卡</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当前逾期未还用户还款日后</a:t>
                      </a:r>
                      <a:r>
                        <a:rPr lang="en-US" altLang="zh-CN" sz="1600" b="0" i="0" dirty="0">
                          <a:effectLst/>
                          <a:latin typeface="Alibaba PuHuiTi R" pitchFamily="18" charset="-122"/>
                          <a:ea typeface="Alibaba PuHuiTi R" pitchFamily="18" charset="-122"/>
                          <a:cs typeface="Alibaba PuHuiTi R" pitchFamily="18" charset="-122"/>
                        </a:rPr>
                        <a:t>1</a:t>
                      </a:r>
                      <a:r>
                        <a:rPr lang="zh-CN" altLang="en-US" sz="1600" b="0" i="0" dirty="0">
                          <a:effectLst/>
                          <a:latin typeface="Alibaba PuHuiTi R" pitchFamily="18" charset="-122"/>
                          <a:ea typeface="Alibaba PuHuiTi R" pitchFamily="18" charset="-122"/>
                          <a:cs typeface="Alibaba PuHuiTi R" pitchFamily="18" charset="-122"/>
                        </a:rPr>
                        <a:t>天</a:t>
                      </a:r>
                      <a:r>
                        <a:rPr lang="en-US" altLang="zh-CN" sz="1600" b="0" i="0" dirty="0">
                          <a:effectLst/>
                          <a:latin typeface="Alibaba PuHuiTi R" pitchFamily="18" charset="-122"/>
                          <a:ea typeface="Alibaba PuHuiTi R" pitchFamily="18" charset="-122"/>
                          <a:cs typeface="Alibaba PuHuiTi R" pitchFamily="18" charset="-122"/>
                        </a:rPr>
                        <a:t>/30</a:t>
                      </a:r>
                      <a:r>
                        <a:rPr lang="zh-CN" altLang="en-US" sz="1600" b="0" i="0" dirty="0">
                          <a:effectLst/>
                          <a:latin typeface="Alibaba PuHuiTi R" pitchFamily="18" charset="-122"/>
                          <a:ea typeface="Alibaba PuHuiTi R" pitchFamily="18" charset="-122"/>
                          <a:cs typeface="Alibaba PuHuiTi R" pitchFamily="18" charset="-122"/>
                        </a:rPr>
                        <a:t>天</a:t>
                      </a:r>
                      <a:r>
                        <a:rPr lang="en-US" altLang="zh-CN" sz="1600" b="0" i="0" dirty="0">
                          <a:effectLst/>
                          <a:latin typeface="Alibaba PuHuiTi R" pitchFamily="18" charset="-122"/>
                          <a:ea typeface="Alibaba PuHuiTi R" pitchFamily="18" charset="-122"/>
                          <a:cs typeface="Alibaba PuHuiTi R" pitchFamily="18" charset="-122"/>
                        </a:rPr>
                        <a:t>/60</a:t>
                      </a:r>
                      <a:r>
                        <a:rPr lang="zh-CN" altLang="en-US" sz="1600" b="0" i="0" dirty="0">
                          <a:effectLst/>
                          <a:latin typeface="Alibaba PuHuiTi R" pitchFamily="18" charset="-122"/>
                          <a:ea typeface="Alibaba PuHuiTi R" pitchFamily="18" charset="-122"/>
                          <a:cs typeface="Alibaba PuHuiTi R" pitchFamily="18" charset="-122"/>
                        </a:rPr>
                        <a:t>天往前</a:t>
                      </a:r>
                      <a:r>
                        <a:rPr lang="en-US" altLang="zh-CN" sz="1600" b="0" i="0" dirty="0">
                          <a:effectLst/>
                          <a:latin typeface="Alibaba PuHuiTi R" pitchFamily="18" charset="-122"/>
                          <a:ea typeface="Alibaba PuHuiTi R" pitchFamily="18" charset="-122"/>
                          <a:cs typeface="Alibaba PuHuiTi R" pitchFamily="18" charset="-122"/>
                        </a:rPr>
                        <a:t>6~12</a:t>
                      </a:r>
                      <a:r>
                        <a:rPr lang="zh-CN" altLang="en-US" sz="1600" b="0" i="0" dirty="0">
                          <a:effectLst/>
                          <a:latin typeface="Alibaba PuHuiTi R" pitchFamily="18" charset="-122"/>
                          <a:ea typeface="Alibaba PuHuiTi R" pitchFamily="18" charset="-122"/>
                          <a:cs typeface="Alibaba PuHuiTi R" pitchFamily="18" charset="-122"/>
                        </a:rPr>
                        <a:t>个月</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当期</a:t>
                      </a:r>
                      <a:r>
                        <a:rPr lang="en-GB" sz="1600" b="0" i="0" dirty="0">
                          <a:effectLst/>
                          <a:latin typeface="Alibaba PuHuiTi R" pitchFamily="18" charset="-122"/>
                          <a:ea typeface="Alibaba PuHuiTi R" pitchFamily="18" charset="-122"/>
                          <a:cs typeface="Alibaba PuHuiTi R" pitchFamily="18" charset="-122"/>
                        </a:rPr>
                        <a:t>DPD30/60/90</a:t>
                      </a:r>
                    </a:p>
                  </a:txBody>
                  <a:tcPr marL="117262" marR="117262" marT="54121" marB="54121"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特征筛选</a:t>
            </a:r>
          </a:p>
        </p:txBody>
      </p:sp>
      <p:sp>
        <p:nvSpPr>
          <p:cNvPr id="10" name="文本框 9"/>
          <p:cNvSpPr txBox="1"/>
          <p:nvPr/>
        </p:nvSpPr>
        <p:spPr>
          <a:xfrm>
            <a:off x="890016" y="1524542"/>
            <a:ext cx="3502882"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采用相同的方式划分测试集验证集</a:t>
            </a:r>
          </a:p>
        </p:txBody>
      </p:sp>
      <p:sp>
        <p:nvSpPr>
          <p:cNvPr id="11" name="矩形 10"/>
          <p:cNvSpPr/>
          <p:nvPr/>
        </p:nvSpPr>
        <p:spPr>
          <a:xfrm>
            <a:off x="1101213" y="1930367"/>
            <a:ext cx="6096000" cy="523220"/>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 = data[</a:t>
            </a:r>
            <a:r>
              <a:rPr lang="en-GB" altLang="zh-CN" sz="1400" dirty="0" err="1">
                <a:solidFill>
                  <a:srgbClr val="000000"/>
                </a:solidFill>
                <a:latin typeface="Alibaba PuHuiTi R" pitchFamily="18" charset="-122"/>
                <a:ea typeface="Alibaba PuHuiTi R" pitchFamily="18" charset="-122"/>
                <a:cs typeface="Alibaba PuHuiTi R" pitchFamily="18" charset="-122"/>
              </a:rPr>
              <a:t>data.obs_mth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'2018-11-30'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 = data[</a:t>
            </a:r>
            <a:r>
              <a:rPr lang="en-GB" altLang="zh-CN" sz="1400" dirty="0" err="1">
                <a:solidFill>
                  <a:srgbClr val="000000"/>
                </a:solidFill>
                <a:latin typeface="Alibaba PuHuiTi R" pitchFamily="18" charset="-122"/>
                <a:ea typeface="Alibaba PuHuiTi R" pitchFamily="18" charset="-122"/>
                <a:cs typeface="Alibaba PuHuiTi R" pitchFamily="18" charset="-122"/>
              </a:rPr>
              <a:t>data.obs_mth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'2018-11-30'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().copy()</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12" name="文本框 11"/>
          <p:cNvSpPr txBox="1"/>
          <p:nvPr/>
        </p:nvSpPr>
        <p:spPr>
          <a:xfrm>
            <a:off x="890016" y="2562450"/>
            <a:ext cx="6444393"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的特征重要性以及夸时间交叉验证方式进行特征筛选</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将数据按时间排序</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将数据按照时间先后顺序分成</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组</a:t>
            </a:r>
          </a:p>
        </p:txBody>
      </p:sp>
      <p:sp>
        <p:nvSpPr>
          <p:cNvPr id="13" name="矩形 12"/>
          <p:cNvSpPr/>
          <p:nvPr/>
        </p:nvSpPr>
        <p:spPr>
          <a:xfrm>
            <a:off x="1101213" y="3147225"/>
            <a:ext cx="8091948" cy="738664"/>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df_train.sort_values</a:t>
            </a:r>
            <a:r>
              <a:rPr lang="en-GB" altLang="zh-CN" sz="1400" dirty="0">
                <a:solidFill>
                  <a:srgbClr val="000000"/>
                </a:solidFill>
                <a:latin typeface="Alibaba PuHuiTi R" pitchFamily="18" charset="-122"/>
                <a:ea typeface="Alibaba PuHuiTi R" pitchFamily="18" charset="-122"/>
                <a:cs typeface="Alibaba PuHuiTi R" pitchFamily="18" charset="-122"/>
              </a:rPr>
              <a:t>(by = </a:t>
            </a:r>
            <a:r>
              <a:rPr lang="en-GB" altLang="zh-CN" sz="1400" dirty="0">
                <a:solidFill>
                  <a:srgbClr val="A31515"/>
                </a:solidFill>
                <a:latin typeface="Alibaba PuHuiTi R" pitchFamily="18" charset="-122"/>
                <a:ea typeface="Alibaba PuHuiTi R" pitchFamily="18" charset="-122"/>
                <a:cs typeface="Alibaba PuHuiTi R" pitchFamily="18" charset="-122"/>
              </a:rPr>
              <a:t>'obs_</a:t>
            </a:r>
            <a:r>
              <a:rPr lang="en-GB" altLang="zh-CN" sz="1400" dirty="0" err="1">
                <a:solidFill>
                  <a:srgbClr val="A31515"/>
                </a:solidFill>
                <a:latin typeface="Alibaba PuHuiTi R" pitchFamily="18" charset="-122"/>
                <a:ea typeface="Alibaba PuHuiTi R" pitchFamily="18" charset="-122"/>
                <a:cs typeface="Alibaba PuHuiTi R" pitchFamily="18" charset="-122"/>
              </a:rPr>
              <a:t>mth</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,ascending = </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err="1">
                <a:solidFill>
                  <a:srgbClr val="000000"/>
                </a:solidFill>
                <a:latin typeface="Alibaba PuHuiTi R" pitchFamily="18" charset="-122"/>
                <a:ea typeface="Alibaba PuHuiTi R" pitchFamily="18" charset="-122"/>
                <a:cs typeface="Alibaba PuHuiTi R" pitchFamily="18" charset="-122"/>
              </a:rPr>
              <a:t>df_train.shape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pd.cut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],bins = </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,labels =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a:solidFill>
                  <a:srgbClr val="098658"/>
                </a:solidFill>
                <a:latin typeface="Alibaba PuHuiTi R" pitchFamily="18" charset="-122"/>
                <a:ea typeface="Alibaba PuHuiTi R" pitchFamily="18" charset="-122"/>
                <a:cs typeface="Alibaba PuHuiTi R" pitchFamily="18" charset="-122"/>
              </a:rPr>
              <a:t>5</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14" name="文本框 13"/>
          <p:cNvSpPr txBox="1"/>
          <p:nvPr/>
        </p:nvSpPr>
        <p:spPr>
          <a:xfrm>
            <a:off x="890016" y="3974264"/>
            <a:ext cx="2896947"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查看分组后，每组的数据量</a:t>
            </a:r>
          </a:p>
        </p:txBody>
      </p:sp>
      <p:sp>
        <p:nvSpPr>
          <p:cNvPr id="16" name="矩形 15"/>
          <p:cNvSpPr/>
          <p:nvPr/>
        </p:nvSpPr>
        <p:spPr>
          <a:xfrm>
            <a:off x="1101213" y="4401193"/>
            <a:ext cx="2738250" cy="307777"/>
          </a:xfrm>
          <a:prstGeom prst="rect">
            <a:avLst/>
          </a:prstGeom>
          <a:solidFill>
            <a:srgbClr val="FFFFE4"/>
          </a:solidFill>
          <a:ln>
            <a:solidFill>
              <a:schemeClr val="tx1"/>
            </a:solidFill>
          </a:ln>
        </p:spPr>
        <p:txBody>
          <a:bodyPr wrap="non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value_counts</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17" name="图片 16"/>
          <p:cNvPicPr>
            <a:picLocks noChangeAspect="1"/>
          </p:cNvPicPr>
          <p:nvPr/>
        </p:nvPicPr>
        <p:blipFill>
          <a:blip r:embed="rId4"/>
          <a:stretch>
            <a:fillRect/>
          </a:stretch>
        </p:blipFill>
        <p:spPr>
          <a:xfrm>
            <a:off x="1101213" y="4877343"/>
            <a:ext cx="2794000" cy="13970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特征筛选</a:t>
            </a:r>
          </a:p>
        </p:txBody>
      </p:sp>
      <p:sp>
        <p:nvSpPr>
          <p:cNvPr id="10" name="文本框 9"/>
          <p:cNvSpPr txBox="1"/>
          <p:nvPr/>
        </p:nvSpPr>
        <p:spPr>
          <a:xfrm>
            <a:off x="890016" y="1524542"/>
            <a:ext cx="3405099"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lgbm</a:t>
            </a:r>
            <a:r>
              <a:rPr lang="zh-CN" altLang="en-US" sz="1600" dirty="0">
                <a:latin typeface="Alibaba PuHuiTi R" pitchFamily="18" charset="-122"/>
                <a:ea typeface="Alibaba PuHuiTi R" pitchFamily="18" charset="-122"/>
                <a:cs typeface="Alibaba PuHuiTi R" pitchFamily="18" charset="-122"/>
              </a:rPr>
              <a:t>进行分组交叉特征筛选</a:t>
            </a:r>
          </a:p>
        </p:txBody>
      </p:sp>
      <p:sp>
        <p:nvSpPr>
          <p:cNvPr id="2" name="矩形 1"/>
          <p:cNvSpPr/>
          <p:nvPr/>
        </p:nvSpPr>
        <p:spPr>
          <a:xfrm>
            <a:off x="1170038" y="1930367"/>
            <a:ext cx="10658167" cy="3108543"/>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定义</a:t>
            </a:r>
            <a:r>
              <a:rPr lang="en-GB" altLang="zh-CN" sz="1400" dirty="0" err="1">
                <a:solidFill>
                  <a:srgbClr val="008000"/>
                </a:solidFill>
                <a:latin typeface="Alibaba PuHuiTi R" pitchFamily="18" charset="-122"/>
                <a:ea typeface="Alibaba PuHuiTi R" pitchFamily="18" charset="-122"/>
                <a:cs typeface="Alibaba PuHuiTi R" pitchFamily="18" charset="-122"/>
              </a:rPr>
              <a:t>lgb</a:t>
            </a:r>
            <a:r>
              <a:rPr lang="zh-CN" altLang="en-US" sz="1400" dirty="0">
                <a:solidFill>
                  <a:srgbClr val="008000"/>
                </a:solidFill>
                <a:latin typeface="Alibaba PuHuiTi R" pitchFamily="18" charset="-122"/>
                <a:ea typeface="Alibaba PuHuiTi R" pitchFamily="18" charset="-122"/>
                <a:cs typeface="Alibaba PuHuiTi R" pitchFamily="18" charset="-122"/>
              </a:rPr>
              <a:t>函数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LGB_test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train_x,train_y,test_x,test_y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from</a:t>
            </a:r>
            <a:r>
              <a:rPr lang="en-GB" altLang="zh-CN" sz="1400" dirty="0">
                <a:solidFill>
                  <a:srgbClr val="000000"/>
                </a:solidFill>
                <a:latin typeface="Alibaba PuHuiTi R" pitchFamily="18" charset="-122"/>
                <a:ea typeface="Alibaba PuHuiTi R" pitchFamily="18" charset="-122"/>
                <a:cs typeface="Alibaba PuHuiTi R" pitchFamily="18" charset="-122"/>
              </a:rPr>
              <a:t> multiprocessing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cpu_count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lgb.LGBMClassifier</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boosting_type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gbdt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num_leaves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reg_alpha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reg_lambda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max_depth</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2</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n_estimators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800</a:t>
            </a:r>
            <a:r>
              <a:rPr lang="en-GB" altLang="zh-CN" sz="1400" dirty="0">
                <a:solidFill>
                  <a:srgbClr val="000000"/>
                </a:solidFill>
                <a:latin typeface="Alibaba PuHuiTi R" pitchFamily="18" charset="-122"/>
                <a:ea typeface="Alibaba PuHuiTi R" pitchFamily="18" charset="-122"/>
                <a:cs typeface="Alibaba PuHuiTi R" pitchFamily="18" charset="-122"/>
              </a:rPr>
              <a:t>,max_features = </a:t>
            </a:r>
            <a:r>
              <a:rPr lang="en-GB" altLang="zh-CN" sz="1400" dirty="0">
                <a:solidFill>
                  <a:srgbClr val="098658"/>
                </a:solidFill>
                <a:latin typeface="Alibaba PuHuiTi R" pitchFamily="18" charset="-122"/>
                <a:ea typeface="Alibaba PuHuiTi R" pitchFamily="18" charset="-122"/>
                <a:cs typeface="Alibaba PuHuiTi R" pitchFamily="18" charset="-122"/>
              </a:rPr>
              <a:t>140</a:t>
            </a:r>
            <a:r>
              <a:rPr lang="en-GB" altLang="zh-CN" sz="1400" dirty="0">
                <a:solidFill>
                  <a:srgbClr val="000000"/>
                </a:solidFill>
                <a:latin typeface="Alibaba PuHuiTi R" pitchFamily="18" charset="-122"/>
                <a:ea typeface="Alibaba PuHuiTi R" pitchFamily="18" charset="-122"/>
                <a:cs typeface="Alibaba PuHuiTi R" pitchFamily="18" charset="-122"/>
              </a:rPr>
              <a:t>, objective=</a:t>
            </a:r>
            <a:r>
              <a:rPr lang="en-GB" altLang="zh-CN" sz="1400" dirty="0">
                <a:solidFill>
                  <a:srgbClr val="A31515"/>
                </a:solidFill>
                <a:latin typeface="Alibaba PuHuiTi R" pitchFamily="18" charset="-122"/>
                <a:ea typeface="Alibaba PuHuiTi R" pitchFamily="18" charset="-122"/>
                <a:cs typeface="Alibaba PuHuiTi R" pitchFamily="18" charset="-122"/>
              </a:rPr>
              <a:t>'binary’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subsample=</a:t>
            </a:r>
            <a:r>
              <a:rPr lang="en-GB" altLang="zh-CN" sz="1400" dirty="0">
                <a:solidFill>
                  <a:srgbClr val="098658"/>
                </a:solidFill>
                <a:latin typeface="Alibaba PuHuiTi R" pitchFamily="18" charset="-122"/>
                <a:ea typeface="Alibaba PuHuiTi R" pitchFamily="18" charset="-122"/>
                <a:cs typeface="Alibaba PuHuiTi R" pitchFamily="18" charset="-122"/>
              </a:rPr>
              <a:t>0.7</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colsample_bytree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0.7</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subsample_freq</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learning_rate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0.05</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min_child_weight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50</a:t>
            </a:r>
            <a:r>
              <a:rPr lang="en-GB" altLang="zh-CN" sz="1400" dirty="0">
                <a:solidFill>
                  <a:srgbClr val="000000"/>
                </a:solidFill>
                <a:latin typeface="Alibaba PuHuiTi R" pitchFamily="18" charset="-122"/>
                <a:ea typeface="Alibaba PuHuiTi R" pitchFamily="18" charset="-122"/>
                <a:cs typeface="Alibaba PuHuiTi R" pitchFamily="18" charset="-122"/>
              </a:rPr>
              <a:t>,random_state=</a:t>
            </a:r>
            <a:r>
              <a:rPr lang="en-GB" altLang="zh-CN" sz="1400" dirty="0" err="1">
                <a:solidFill>
                  <a:srgbClr val="0000FF"/>
                </a:solidFill>
                <a:latin typeface="Alibaba PuHuiTi R" pitchFamily="18" charset="-122"/>
                <a:ea typeface="Alibaba PuHuiTi R" pitchFamily="18" charset="-122"/>
                <a:cs typeface="Alibaba PuHuiTi R" pitchFamily="18" charset="-122"/>
              </a:rPr>
              <a:t>None</a:t>
            </a:r>
            <a:r>
              <a:rPr lang="en-GB" altLang="zh-CN" sz="1400" dirty="0" err="1">
                <a:solidFill>
                  <a:srgbClr val="000000"/>
                </a:solidFill>
                <a:latin typeface="Alibaba PuHuiTi R" pitchFamily="18" charset="-122"/>
                <a:ea typeface="Alibaba PuHuiTi R" pitchFamily="18" charset="-122"/>
                <a:cs typeface="Alibaba PuHuiTi R" pitchFamily="18" charset="-122"/>
              </a:rPr>
              <a:t>,n_jobs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cpu_count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num_iterations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800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迭代次数</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US"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clf.fit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train_y,eval_set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test_x,test_y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eval_metric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early_stopping_rounds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100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print(</a:t>
            </a:r>
            <a:r>
              <a:rPr lang="en-GB" altLang="zh-CN" sz="1400" dirty="0" err="1">
                <a:solidFill>
                  <a:srgbClr val="000000"/>
                </a:solidFill>
                <a:latin typeface="Alibaba PuHuiTi R" pitchFamily="18" charset="-122"/>
                <a:ea typeface="Alibaba PuHuiTi R" pitchFamily="18" charset="-122"/>
                <a:cs typeface="Alibaba PuHuiTi R" pitchFamily="18" charset="-122"/>
              </a:rPr>
              <a:t>clf.n_features</a:t>
            </a:r>
            <a:r>
              <a:rPr lang="en-GB" altLang="zh-CN" sz="1400" dirty="0">
                <a:solidFill>
                  <a:srgbClr val="000000"/>
                </a:solidFill>
                <a:latin typeface="Alibaba PuHuiTi R" pitchFamily="18" charset="-122"/>
                <a:ea typeface="Alibaba PuHuiTi R" pitchFamily="18" charset="-122"/>
                <a:cs typeface="Alibaba PuHuiTi R" pitchFamily="18" charset="-122"/>
              </a:rPr>
              <a:t>_)</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return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clf,clf.best_score</a:t>
            </a:r>
            <a:r>
              <a:rPr lang="en-GB" altLang="zh-CN" sz="1400" dirty="0">
                <a:solidFill>
                  <a:srgbClr val="000000"/>
                </a:solidFill>
                <a:latin typeface="Alibaba PuHuiTi R" pitchFamily="18" charset="-122"/>
                <a:ea typeface="Alibaba PuHuiTi R" pitchFamily="18" charset="-122"/>
                <a:cs typeface="Alibaba PuHuiTi R" pitchFamily="18" charset="-122"/>
              </a:rPr>
              <a:t>_[ </a:t>
            </a:r>
            <a:r>
              <a:rPr lang="en-GB" altLang="zh-CN" sz="1400" dirty="0">
                <a:solidFill>
                  <a:srgbClr val="A31515"/>
                </a:solidFill>
                <a:latin typeface="Alibaba PuHuiTi R" pitchFamily="18" charset="-122"/>
                <a:ea typeface="Alibaba PuHuiTi R" pitchFamily="18" charset="-122"/>
                <a:cs typeface="Alibaba PuHuiTi R" pitchFamily="18" charset="-122"/>
              </a:rPr>
              <a:t>'valid_1'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特征筛选</a:t>
            </a:r>
          </a:p>
        </p:txBody>
      </p:sp>
      <p:sp>
        <p:nvSpPr>
          <p:cNvPr id="10" name="文本框 9"/>
          <p:cNvSpPr txBox="1"/>
          <p:nvPr/>
        </p:nvSpPr>
        <p:spPr>
          <a:xfrm>
            <a:off x="890016" y="1524542"/>
            <a:ext cx="3405099"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lgbm</a:t>
            </a:r>
            <a:r>
              <a:rPr lang="zh-CN" altLang="en-US" sz="1600" dirty="0">
                <a:latin typeface="Alibaba PuHuiTi R" pitchFamily="18" charset="-122"/>
                <a:ea typeface="Alibaba PuHuiTi R" pitchFamily="18" charset="-122"/>
                <a:cs typeface="Alibaba PuHuiTi R" pitchFamily="18" charset="-122"/>
              </a:rPr>
              <a:t>进行分组交叉特征筛选</a:t>
            </a:r>
          </a:p>
        </p:txBody>
      </p:sp>
      <p:sp>
        <p:nvSpPr>
          <p:cNvPr id="5" name="矩形 4"/>
          <p:cNvSpPr/>
          <p:nvPr/>
        </p:nvSpPr>
        <p:spPr>
          <a:xfrm>
            <a:off x="1091379" y="1930367"/>
            <a:ext cx="10749599" cy="7201972"/>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feature_lst</a:t>
            </a:r>
            <a:r>
              <a:rPr lang="en-GB" altLang="zh-CN" sz="1400" dirty="0">
                <a:solidFill>
                  <a:srgbClr val="000000"/>
                </a:solidFill>
                <a:latin typeface="Alibaba PuHuiTi R" pitchFamily="18" charset="-122"/>
                <a:ea typeface="Alibaba PuHuiTi R" pitchFamily="18" charset="-122"/>
                <a:cs typeface="Alibaba PuHuiTi R" pitchFamily="18" charset="-122"/>
              </a:rPr>
              <a:t> = []</a:t>
            </a:r>
          </a:p>
          <a:p>
            <a:r>
              <a:rPr lang="en-GB" altLang="zh-CN" sz="1400" dirty="0" err="1">
                <a:solidFill>
                  <a:srgbClr val="000000"/>
                </a:solidFill>
                <a:latin typeface="Alibaba PuHuiTi R" pitchFamily="18" charset="-122"/>
                <a:ea typeface="Alibaba PuHuiTi R" pitchFamily="18" charset="-122"/>
                <a:cs typeface="Alibaba PuHuiTi R" pitchFamily="18" charset="-122"/>
              </a:rPr>
              <a:t>ks_train_lst</a:t>
            </a:r>
            <a:r>
              <a:rPr lang="en-GB" altLang="zh-CN" sz="1400" dirty="0">
                <a:solidFill>
                  <a:srgbClr val="000000"/>
                </a:solidFill>
                <a:latin typeface="Alibaba PuHuiTi R" pitchFamily="18" charset="-122"/>
                <a:ea typeface="Alibaba PuHuiTi R" pitchFamily="18" charset="-122"/>
                <a:cs typeface="Alibaba PuHuiTi R" pitchFamily="18" charset="-122"/>
              </a:rPr>
              <a:t> = []</a:t>
            </a:r>
          </a:p>
          <a:p>
            <a:r>
              <a:rPr lang="en-GB" altLang="zh-CN" sz="1400" dirty="0" err="1">
                <a:solidFill>
                  <a:srgbClr val="000000"/>
                </a:solidFill>
                <a:latin typeface="Alibaba PuHuiTi R" pitchFamily="18" charset="-122"/>
                <a:ea typeface="Alibaba PuHuiTi R" pitchFamily="18" charset="-122"/>
                <a:cs typeface="Alibaba PuHuiTi R" pitchFamily="18" charset="-122"/>
              </a:rPr>
              <a:t>ks_test_lst</a:t>
            </a:r>
            <a:r>
              <a:rPr lang="en-GB" altLang="zh-CN" sz="1400" dirty="0">
                <a:solidFill>
                  <a:srgbClr val="000000"/>
                </a:solidFill>
                <a:latin typeface="Alibaba PuHuiTi R" pitchFamily="18" charset="-122"/>
                <a:ea typeface="Alibaba PuHuiTi R" pitchFamily="18" charset="-122"/>
                <a:cs typeface="Alibaba PuHuiTi R" pitchFamily="18" charset="-122"/>
              </a:rPr>
              <a:t> = []</a:t>
            </a:r>
          </a:p>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rk</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set(</a:t>
            </a:r>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ttest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rk</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定义模型训练集与测试集</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ttrain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df_train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'rank'</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rk</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train = </a:t>
            </a:r>
            <a:r>
              <a:rPr lang="en-GB" altLang="zh-CN" sz="1400" dirty="0" err="1">
                <a:solidFill>
                  <a:srgbClr val="000000"/>
                </a:solidFill>
                <a:latin typeface="Alibaba PuHuiTi R" pitchFamily="18" charset="-122"/>
                <a:ea typeface="Alibaba PuHuiTi R" pitchFamily="18" charset="-122"/>
                <a:cs typeface="Alibaba PuHuiTi R" pitchFamily="18" charset="-122"/>
              </a:rPr>
              <a:t>ttrain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ttrain.bad_ind</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test = </a:t>
            </a:r>
            <a:r>
              <a:rPr lang="en-GB" altLang="zh-CN" sz="1400" dirty="0" err="1">
                <a:solidFill>
                  <a:srgbClr val="000000"/>
                </a:solidFill>
                <a:latin typeface="Alibaba PuHuiTi R" pitchFamily="18" charset="-122"/>
                <a:ea typeface="Alibaba PuHuiTi R" pitchFamily="18" charset="-122"/>
                <a:cs typeface="Alibaba PuHuiTi R" pitchFamily="18" charset="-122"/>
              </a:rPr>
              <a:t>ttest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test_y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ttest.bad_ind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model,auc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LGB_test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train,train_y,test,test_y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模型贡献度放在</a:t>
            </a:r>
            <a:r>
              <a:rPr lang="en-GB" altLang="zh-CN" sz="1400" dirty="0" err="1">
                <a:solidFill>
                  <a:srgbClr val="008000"/>
                </a:solidFill>
                <a:latin typeface="Alibaba PuHuiTi R" pitchFamily="18" charset="-122"/>
                <a:ea typeface="Alibaba PuHuiTi R" pitchFamily="18" charset="-122"/>
                <a:cs typeface="Alibaba PuHuiTi R" pitchFamily="18" charset="-122"/>
              </a:rPr>
              <a:t>feture</a:t>
            </a:r>
            <a:r>
              <a:rPr lang="zh-CN" altLang="en-US" sz="1400" dirty="0">
                <a:solidFill>
                  <a:srgbClr val="008000"/>
                </a:solidFill>
                <a:latin typeface="Alibaba PuHuiTi R" pitchFamily="18" charset="-122"/>
                <a:ea typeface="Alibaba PuHuiTi R" pitchFamily="18" charset="-122"/>
                <a:cs typeface="Alibaba PuHuiTi R" pitchFamily="18" charset="-122"/>
              </a:rPr>
              <a:t>中</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feature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'name'</a:t>
            </a:r>
            <a:r>
              <a:rPr lang="en-GB" altLang="zh-CN" sz="1400" dirty="0">
                <a:solidFill>
                  <a:srgbClr val="000000"/>
                </a:solidFill>
                <a:latin typeface="Alibaba PuHuiTi R" pitchFamily="18" charset="-122"/>
                <a:ea typeface="Alibaba PuHuiTi R" pitchFamily="18" charset="-122"/>
                <a:cs typeface="Alibaba PuHuiTi R" pitchFamily="18" charset="-122"/>
              </a:rPr>
              <a:t> : model.booster_.</a:t>
            </a:r>
            <a:r>
              <a:rPr lang="en-GB" altLang="zh-CN" sz="1400" dirty="0" err="1">
                <a:solidFill>
                  <a:srgbClr val="000000"/>
                </a:solidFill>
                <a:latin typeface="Alibaba PuHuiTi R" pitchFamily="18" charset="-122"/>
                <a:ea typeface="Alibaba PuHuiTi R" pitchFamily="18" charset="-122"/>
                <a:cs typeface="Alibaba PuHuiTi R" pitchFamily="18" charset="-122"/>
              </a:rPr>
              <a:t>feature_name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'importance'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model.feature_importances</a:t>
            </a:r>
            <a:r>
              <a:rPr lang="en-GB" altLang="zh-CN" sz="1400" dirty="0">
                <a:solidFill>
                  <a:srgbClr val="000000"/>
                </a:solidFill>
                <a:latin typeface="Alibaba PuHuiTi R" pitchFamily="18" charset="-122"/>
                <a:ea typeface="Alibaba PuHuiTi R" pitchFamily="18" charset="-122"/>
                <a:cs typeface="Alibaba PuHuiTi R" pitchFamily="18" charset="-122"/>
              </a:rPr>
              <a:t>_</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set_index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'name’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feature_lst.append</a:t>
            </a:r>
            <a:r>
              <a:rPr lang="en-GB" altLang="zh-CN" sz="1400" dirty="0">
                <a:solidFill>
                  <a:srgbClr val="000000"/>
                </a:solidFill>
                <a:latin typeface="Alibaba PuHuiTi R" pitchFamily="18" charset="-122"/>
                <a:ea typeface="Alibaba PuHuiTi R" pitchFamily="18" charset="-122"/>
                <a:cs typeface="Alibaba PuHuiTi R" pitchFamily="18" charset="-122"/>
              </a:rPr>
              <a:t>(feature)</a:t>
            </a:r>
          </a:p>
          <a:p>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计算训练集、测试集、验证集上的</a:t>
            </a:r>
            <a:r>
              <a:rPr lang="en-GB" altLang="zh-CN" sz="1400" dirty="0">
                <a:solidFill>
                  <a:srgbClr val="008000"/>
                </a:solidFill>
                <a:latin typeface="Alibaba PuHuiTi R" pitchFamily="18" charset="-122"/>
                <a:ea typeface="Alibaba PuHuiTi R" pitchFamily="18" charset="-122"/>
                <a:cs typeface="Alibaba PuHuiTi R" pitchFamily="18" charset="-122"/>
              </a:rPr>
              <a:t>KS</a:t>
            </a:r>
            <a:r>
              <a:rPr lang="zh-CN" altLang="en-US" sz="1400" dirty="0">
                <a:solidFill>
                  <a:srgbClr val="008000"/>
                </a:solidFill>
                <a:latin typeface="Alibaba PuHuiTi R" pitchFamily="18" charset="-122"/>
                <a:ea typeface="Alibaba PuHuiTi R" pitchFamily="18" charset="-122"/>
                <a:cs typeface="Alibaba PuHuiTi R" pitchFamily="18" charset="-122"/>
              </a:rPr>
              <a:t>和</a:t>
            </a:r>
            <a:r>
              <a:rPr lang="en-GB" altLang="zh-CN" sz="1400" dirty="0">
                <a:solidFill>
                  <a:srgbClr val="008000"/>
                </a:solidFill>
                <a:latin typeface="Alibaba PuHuiTi R" pitchFamily="18" charset="-122"/>
                <a:ea typeface="Alibaba PuHuiTi R" pitchFamily="18" charset="-122"/>
                <a:cs typeface="Alibaba PuHuiTi R" pitchFamily="18" charset="-122"/>
              </a:rPr>
              <a:t>AUC</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y_pred_train_lgb</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(train)[:,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y_pred_test_lgb</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(test)[:,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train_fpr_lgb</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train_tpr_lgb</a:t>
            </a:r>
            <a:r>
              <a:rPr lang="en-GB" altLang="zh-CN" sz="1400" dirty="0">
                <a:solidFill>
                  <a:srgbClr val="000000"/>
                </a:solidFill>
                <a:latin typeface="Alibaba PuHuiTi R" pitchFamily="18" charset="-122"/>
                <a:ea typeface="Alibaba PuHuiTi R" pitchFamily="18" charset="-122"/>
                <a:cs typeface="Alibaba PuHuiTi R" pitchFamily="18" charset="-122"/>
              </a:rPr>
              <a:t>, 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y_pred_train_lgb</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test_fpr_lgb</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test_tpr_lgb</a:t>
            </a:r>
            <a:r>
              <a:rPr lang="en-GB" altLang="zh-CN" sz="1400" dirty="0">
                <a:solidFill>
                  <a:srgbClr val="000000"/>
                </a:solidFill>
                <a:latin typeface="Alibaba PuHuiTi R" pitchFamily="18" charset="-122"/>
                <a:ea typeface="Alibaba PuHuiTi R" pitchFamily="18" charset="-122"/>
                <a:cs typeface="Alibaba PuHuiTi R" pitchFamily="18" charset="-122"/>
              </a:rPr>
              <a:t>, 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y_pred_test_lgb</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train_fpr_lgb</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train_tpr_lgb</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test_ks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test_fpr_lgb</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test_tpr_lgb</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train_auc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metrics.auc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train_fpr_lgb</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train_tpr_lgb</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test_auc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metrics.auc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test_fpr_lgb</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test_tpr_lgb</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ks_train_lst.append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ks_test_lst.append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np.mean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ks_train_lst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test_ks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np.mean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ks_test_lst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train_ks</a:t>
            </a:r>
            <a:r>
              <a:rPr lang="en-GB" altLang="zh-CN" sz="1400" dirty="0">
                <a:solidFill>
                  <a:srgbClr val="A31515"/>
                </a:solidFill>
                <a:latin typeface="Alibaba PuHuiTi R" pitchFamily="18" charset="-122"/>
                <a:ea typeface="Alibaba PuHuiTi R" pitchFamily="18" charset="-122"/>
                <a:cs typeface="Alibaba PuHuiTi R" pitchFamily="18" charset="-122"/>
              </a:rPr>
              <a:t>: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test_ks</a:t>
            </a:r>
            <a:r>
              <a:rPr lang="en-GB" altLang="zh-CN" sz="1400" dirty="0">
                <a:solidFill>
                  <a:srgbClr val="A31515"/>
                </a:solidFill>
                <a:latin typeface="Alibaba PuHuiTi R" pitchFamily="18" charset="-122"/>
                <a:ea typeface="Alibaba PuHuiTi R" pitchFamily="18" charset="-122"/>
                <a:cs typeface="Alibaba PuHuiTi R" pitchFamily="18" charset="-122"/>
              </a:rPr>
              <a:t>: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test_ks</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特征筛选</a:t>
            </a:r>
          </a:p>
        </p:txBody>
      </p:sp>
      <p:sp>
        <p:nvSpPr>
          <p:cNvPr id="10" name="文本框 9"/>
          <p:cNvSpPr txBox="1"/>
          <p:nvPr/>
        </p:nvSpPr>
        <p:spPr>
          <a:xfrm>
            <a:off x="890016" y="1524542"/>
            <a:ext cx="3405099"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使用</a:t>
            </a:r>
            <a:r>
              <a:rPr lang="en-GB" altLang="zh-CN" sz="1600" dirty="0" err="1">
                <a:latin typeface="Alibaba PuHuiTi R" pitchFamily="18" charset="-122"/>
                <a:ea typeface="Alibaba PuHuiTi R" pitchFamily="18" charset="-122"/>
                <a:cs typeface="Alibaba PuHuiTi R" pitchFamily="18" charset="-122"/>
              </a:rPr>
              <a:t>lgbm</a:t>
            </a:r>
            <a:r>
              <a:rPr lang="zh-CN" altLang="en-US" sz="1600" dirty="0">
                <a:latin typeface="Alibaba PuHuiTi R" pitchFamily="18" charset="-122"/>
                <a:ea typeface="Alibaba PuHuiTi R" pitchFamily="18" charset="-122"/>
                <a:cs typeface="Alibaba PuHuiTi R" pitchFamily="18" charset="-122"/>
              </a:rPr>
              <a:t>进行分组交叉特征筛选</a:t>
            </a:r>
          </a:p>
        </p:txBody>
      </p:sp>
      <p:sp>
        <p:nvSpPr>
          <p:cNvPr id="2" name="矩形 1"/>
          <p:cNvSpPr/>
          <p:nvPr/>
        </p:nvSpPr>
        <p:spPr>
          <a:xfrm>
            <a:off x="1247114" y="1930367"/>
            <a:ext cx="9332395" cy="523220"/>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feature_importance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feature_lst,axis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).mean(</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sort_values</a:t>
            </a:r>
            <a:r>
              <a:rPr lang="en-GB" altLang="zh-CN" sz="1400" dirty="0">
                <a:solidFill>
                  <a:srgbClr val="000000"/>
                </a:solidFill>
                <a:latin typeface="Alibaba PuHuiTi R" pitchFamily="18" charset="-122"/>
                <a:ea typeface="Alibaba PuHuiTi R" pitchFamily="18" charset="-122"/>
                <a:cs typeface="Alibaba PuHuiTi R" pitchFamily="18" charset="-122"/>
              </a:rPr>
              <a:t>(ascending = </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feature_importance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feature_importance</a:t>
            </a:r>
            <a:r>
              <a:rPr lang="en-GB" altLang="zh-CN" sz="1400" dirty="0">
                <a:solidFill>
                  <a:srgbClr val="000000"/>
                </a:solidFill>
                <a:latin typeface="Alibaba PuHuiTi R" pitchFamily="18" charset="-122"/>
                <a:ea typeface="Alibaba PuHuiTi R" pitchFamily="18" charset="-122"/>
                <a:cs typeface="Alibaba PuHuiTi R" pitchFamily="18" charset="-122"/>
              </a:rPr>
              <a:t>&gt;</a:t>
            </a:r>
            <a:r>
              <a:rPr lang="en-GB" altLang="zh-CN" sz="1400" dirty="0">
                <a:solidFill>
                  <a:srgbClr val="098658"/>
                </a:solidFill>
                <a:latin typeface="Alibaba PuHuiTi R" pitchFamily="18" charset="-122"/>
                <a:ea typeface="Alibaba PuHuiTi R" pitchFamily="18" charset="-122"/>
                <a:cs typeface="Alibaba PuHuiTi R" pitchFamily="18" charset="-122"/>
              </a:rPr>
              <a:t>20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index.tolist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6" name="矩形 5"/>
          <p:cNvSpPr/>
          <p:nvPr/>
        </p:nvSpPr>
        <p:spPr>
          <a:xfrm>
            <a:off x="1177022" y="2557351"/>
            <a:ext cx="5246949" cy="338554"/>
          </a:xfrm>
          <a:prstGeom prst="rect">
            <a:avLst/>
          </a:prstGeom>
        </p:spPr>
        <p:txBody>
          <a:bodyPr wrap="none">
            <a:spAutoFit/>
          </a:bodyPr>
          <a:lstStyle/>
          <a:p>
            <a:r>
              <a:rPr lang="en-GB" altLang="zh-CN" sz="1600" dirty="0">
                <a:latin typeface="Alibaba PuHuiTi R" pitchFamily="18" charset="-122"/>
                <a:ea typeface="Alibaba PuHuiTi R" pitchFamily="18" charset="-122"/>
                <a:cs typeface="Alibaba PuHuiTi R" pitchFamily="18" charset="-122"/>
              </a:rPr>
              <a:t>['</a:t>
            </a:r>
            <a:r>
              <a:rPr lang="en-GB" altLang="zh-CN" sz="1600" dirty="0" err="1">
                <a:latin typeface="Alibaba PuHuiTi R" pitchFamily="18" charset="-122"/>
                <a:ea typeface="Alibaba PuHuiTi R" pitchFamily="18" charset="-122"/>
                <a:cs typeface="Alibaba PuHuiTi R" pitchFamily="18" charset="-122"/>
              </a:rPr>
              <a:t>finance_info</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person_info</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credit_info</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act_info</a:t>
            </a:r>
            <a:r>
              <a:rPr lang="en-GB" altLang="zh-CN" sz="1600" dirty="0">
                <a:latin typeface="Alibaba PuHuiTi R" pitchFamily="18" charset="-122"/>
                <a:ea typeface="Alibaba PuHuiTi R" pitchFamily="18" charset="-122"/>
                <a:cs typeface="Alibaba PuHuiTi R" pitchFamily="18" charset="-122"/>
              </a:rPr>
              <a:t>']</a:t>
            </a: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评分卡</a:t>
            </a:r>
          </a:p>
        </p:txBody>
      </p:sp>
      <p:sp>
        <p:nvSpPr>
          <p:cNvPr id="10" name="文本框 9"/>
          <p:cNvSpPr txBox="1"/>
          <p:nvPr/>
        </p:nvSpPr>
        <p:spPr>
          <a:xfrm>
            <a:off x="890016" y="1524542"/>
            <a:ext cx="7104830"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最终筛选出</a:t>
            </a:r>
            <a:r>
              <a:rPr lang="en-US" altLang="zh-CN" sz="1600" dirty="0">
                <a:latin typeface="Alibaba PuHuiTi R" pitchFamily="18" charset="-122"/>
                <a:ea typeface="Alibaba PuHuiTi R" pitchFamily="18" charset="-122"/>
                <a:cs typeface="Alibaba PuHuiTi R" pitchFamily="18" charset="-122"/>
              </a:rPr>
              <a:t>4</a:t>
            </a:r>
            <a:r>
              <a:rPr lang="zh-CN" altLang="en-US" sz="1600" dirty="0">
                <a:latin typeface="Alibaba PuHuiTi R" pitchFamily="18" charset="-122"/>
                <a:ea typeface="Alibaba PuHuiTi R" pitchFamily="18" charset="-122"/>
                <a:cs typeface="Alibaba PuHuiTi R" pitchFamily="18" charset="-122"/>
              </a:rPr>
              <a:t>个特征</a:t>
            </a:r>
            <a:r>
              <a:rPr lang="en-US" altLang="zh-CN" sz="1600" dirty="0">
                <a:latin typeface="Alibaba PuHuiTi R" pitchFamily="18" charset="-122"/>
                <a:ea typeface="Alibaba PuHuiTi R" pitchFamily="18" charset="-122"/>
                <a:cs typeface="Alibaba PuHuiTi R" pitchFamily="18" charset="-122"/>
              </a:rPr>
              <a:t>, 'person_info','finance_info','credit_info','</a:t>
            </a:r>
            <a:r>
              <a:rPr lang="en-US" altLang="zh-CN" sz="1600" dirty="0" err="1">
                <a:latin typeface="Alibaba PuHuiTi R" pitchFamily="18" charset="-122"/>
                <a:ea typeface="Alibaba PuHuiTi R" pitchFamily="18" charset="-122"/>
                <a:cs typeface="Alibaba PuHuiTi R" pitchFamily="18" charset="-122"/>
              </a:rPr>
              <a:t>act_info</a:t>
            </a:r>
            <a:r>
              <a:rPr lang="en-US" altLang="zh-CN" sz="1600" dirty="0">
                <a:latin typeface="Alibaba PuHuiTi R" pitchFamily="18" charset="-122"/>
                <a:ea typeface="Alibaba PuHuiTi R" pitchFamily="18" charset="-122"/>
                <a:cs typeface="Alibaba PuHuiTi R" pitchFamily="18" charset="-122"/>
              </a:rPr>
              <a:t>'</a:t>
            </a:r>
            <a:endParaRPr lang="zh-CN" altLang="en-US"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1288026" y="1930367"/>
            <a:ext cx="6096000" cy="4832092"/>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lst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'person_info'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'finance_info'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'credit_info'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train = data[</a:t>
            </a:r>
            <a:r>
              <a:rPr lang="en-GB" altLang="zh-CN" sz="1400" dirty="0" err="1">
                <a:solidFill>
                  <a:srgbClr val="000000"/>
                </a:solidFill>
                <a:latin typeface="Alibaba PuHuiTi R" pitchFamily="18" charset="-122"/>
                <a:ea typeface="Alibaba PuHuiTi R" pitchFamily="18" charset="-122"/>
                <a:cs typeface="Alibaba PuHuiTi R" pitchFamily="18" charset="-122"/>
              </a:rPr>
              <a:t>data.obs_mth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'2018-11-30'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err="1">
                <a:solidFill>
                  <a:srgbClr val="000000"/>
                </a:solidFill>
                <a:latin typeface="Alibaba PuHuiTi R" pitchFamily="18" charset="-122"/>
                <a:ea typeface="Alibaba PuHuiTi R" pitchFamily="18" charset="-122"/>
                <a:cs typeface="Alibaba PuHuiTi R" pitchFamily="18" charset="-122"/>
              </a:rPr>
              <a:t>evl</a:t>
            </a:r>
            <a:r>
              <a:rPr lang="en-GB" altLang="zh-CN" sz="1400" dirty="0">
                <a:solidFill>
                  <a:srgbClr val="000000"/>
                </a:solidFill>
                <a:latin typeface="Alibaba PuHuiTi R" pitchFamily="18" charset="-122"/>
                <a:ea typeface="Alibaba PuHuiTi R" pitchFamily="18" charset="-122"/>
                <a:cs typeface="Alibaba PuHuiTi R" pitchFamily="18" charset="-122"/>
              </a:rPr>
              <a:t> = data[</a:t>
            </a:r>
            <a:r>
              <a:rPr lang="en-GB" altLang="zh-CN" sz="1400" dirty="0" err="1">
                <a:solidFill>
                  <a:srgbClr val="000000"/>
                </a:solidFill>
                <a:latin typeface="Alibaba PuHuiTi R" pitchFamily="18" charset="-122"/>
                <a:ea typeface="Alibaba PuHuiTi R" pitchFamily="18" charset="-122"/>
                <a:cs typeface="Alibaba PuHuiTi R" pitchFamily="18" charset="-122"/>
              </a:rPr>
              <a:t>data.obs_mth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'2018-11-30'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x = train[</a:t>
            </a:r>
            <a:r>
              <a:rPr lang="en-GB" altLang="zh-CN" sz="1400" dirty="0" err="1">
                <a:solidFill>
                  <a:srgbClr val="000000"/>
                </a:solidFill>
                <a:latin typeface="Alibaba PuHuiTi R" pitchFamily="18" charset="-122"/>
                <a:ea typeface="Alibaba PuHuiTi R" pitchFamily="18" charset="-122"/>
                <a:cs typeface="Alibaba PuHuiTi R" pitchFamily="18" charset="-122"/>
              </a:rPr>
              <a:t>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y = train[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evl_x</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evl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evl_y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evl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model,auc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LGB_test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x,y,evl_x,evl_y</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(x)[:,</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fpr_lgb_train,tpr_lgb_train</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y,y_pred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fpr_lgb_train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tpr_lgb_train</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evl_x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fpr_lgb,tpr_lgb</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evl_y,y_pred</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evl_ks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fpr_lgb</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tpr_lgb</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evl_ks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evl_ks</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4"/>
          <a:stretch>
            <a:fillRect/>
          </a:stretch>
        </p:blipFill>
        <p:spPr>
          <a:xfrm>
            <a:off x="7591585" y="1930367"/>
            <a:ext cx="3991282" cy="2798949"/>
          </a:xfrm>
          <a:prstGeom prst="rect">
            <a:avLst/>
          </a:prstGeom>
          <a:ln>
            <a:solidFill>
              <a:schemeClr val="tx1"/>
            </a:solidFill>
          </a:ln>
        </p:spPr>
      </p:pic>
      <p:sp>
        <p:nvSpPr>
          <p:cNvPr id="8" name="矩形 7"/>
          <p:cNvSpPr/>
          <p:nvPr/>
        </p:nvSpPr>
        <p:spPr>
          <a:xfrm>
            <a:off x="7521677" y="4879246"/>
            <a:ext cx="6096000" cy="584775"/>
          </a:xfrm>
          <a:prstGeom prst="rect">
            <a:avLst/>
          </a:prstGeom>
        </p:spPr>
        <p:txBody>
          <a:bodyPr>
            <a:spAutoFit/>
          </a:bodyPr>
          <a:lstStyle/>
          <a:p>
            <a:r>
              <a:rPr lang="zh-CN" altLang="en-US" sz="1600" dirty="0">
                <a:latin typeface="Alibaba PuHuiTi R" pitchFamily="18" charset="-122"/>
                <a:ea typeface="Alibaba PuHuiTi R" pitchFamily="18" charset="-122"/>
                <a:cs typeface="Alibaba PuHuiTi R" pitchFamily="18" charset="-122"/>
              </a:rPr>
              <a:t>train_ks :  0.49356612822896156</a:t>
            </a:r>
          </a:p>
          <a:p>
            <a:r>
              <a:rPr lang="zh-CN" altLang="en-US" sz="1600" dirty="0">
                <a:latin typeface="Alibaba PuHuiTi R" pitchFamily="18" charset="-122"/>
                <a:ea typeface="Alibaba PuHuiTi R" pitchFamily="18" charset="-122"/>
                <a:cs typeface="Alibaba PuHuiTi R" pitchFamily="18" charset="-122"/>
              </a:rPr>
              <a:t>evl_ks :  0.435912868827033</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评分卡</a:t>
            </a:r>
          </a:p>
        </p:txBody>
      </p:sp>
      <p:sp>
        <p:nvSpPr>
          <p:cNvPr id="10" name="文本框 9"/>
          <p:cNvSpPr txBox="1"/>
          <p:nvPr/>
        </p:nvSpPr>
        <p:spPr>
          <a:xfrm>
            <a:off x="890016" y="1524542"/>
            <a:ext cx="7713971"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从结果中看出，</a:t>
            </a:r>
            <a:r>
              <a:rPr lang="en-GB" altLang="zh-CN" sz="1600" dirty="0" err="1">
                <a:latin typeface="Alibaba PuHuiTi R" pitchFamily="18" charset="-122"/>
                <a:ea typeface="Alibaba PuHuiTi R" pitchFamily="18" charset="-122"/>
                <a:cs typeface="Alibaba PuHuiTi R" pitchFamily="18" charset="-122"/>
              </a:rPr>
              <a:t>LightGBM</a:t>
            </a:r>
            <a:r>
              <a:rPr lang="zh-CN" altLang="en-US" sz="1600" dirty="0">
                <a:latin typeface="Alibaba PuHuiTi R" pitchFamily="18" charset="-122"/>
                <a:ea typeface="Alibaba PuHuiTi R" pitchFamily="18" charset="-122"/>
                <a:cs typeface="Alibaba PuHuiTi R" pitchFamily="18" charset="-122"/>
              </a:rPr>
              <a:t>效比</a:t>
            </a:r>
            <a:r>
              <a:rPr lang="en-GB" altLang="zh-CN" sz="1600" dirty="0">
                <a:latin typeface="Alibaba PuHuiTi R" pitchFamily="18" charset="-122"/>
                <a:ea typeface="Alibaba PuHuiTi R" pitchFamily="18" charset="-122"/>
                <a:cs typeface="Alibaba PuHuiTi R" pitchFamily="18" charset="-122"/>
              </a:rPr>
              <a:t>LR</a:t>
            </a:r>
            <a:r>
              <a:rPr lang="zh-CN" altLang="en-US" sz="1600" dirty="0">
                <a:latin typeface="Alibaba PuHuiTi R" pitchFamily="18" charset="-122"/>
                <a:ea typeface="Alibaba PuHuiTi R" pitchFamily="18" charset="-122"/>
                <a:cs typeface="Alibaba PuHuiTi R" pitchFamily="18" charset="-122"/>
              </a:rPr>
              <a:t>要好，但</a:t>
            </a:r>
            <a:r>
              <a:rPr lang="en-GB" altLang="zh-CN" sz="1600" dirty="0">
                <a:latin typeface="Alibaba PuHuiTi R" pitchFamily="18" charset="-122"/>
                <a:ea typeface="Alibaba PuHuiTi R" pitchFamily="18" charset="-122"/>
                <a:cs typeface="Alibaba PuHuiTi R" pitchFamily="18" charset="-122"/>
              </a:rPr>
              <a:t>LR</a:t>
            </a:r>
            <a:r>
              <a:rPr lang="zh-CN" altLang="en-US" sz="1600" dirty="0">
                <a:latin typeface="Alibaba PuHuiTi R" pitchFamily="18" charset="-122"/>
                <a:ea typeface="Alibaba PuHuiTi R" pitchFamily="18" charset="-122"/>
                <a:cs typeface="Alibaba PuHuiTi R" pitchFamily="18" charset="-122"/>
              </a:rPr>
              <a:t>通过一些处理，模型表现也会有提升</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将集成学习评分卡结果转换成分数</a:t>
            </a:r>
          </a:p>
        </p:txBody>
      </p:sp>
      <p:sp>
        <p:nvSpPr>
          <p:cNvPr id="2" name="矩形 1"/>
          <p:cNvSpPr/>
          <p:nvPr/>
        </p:nvSpPr>
        <p:spPr>
          <a:xfrm>
            <a:off x="1172975" y="2176588"/>
            <a:ext cx="7148052" cy="1169551"/>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score(</a:t>
            </a:r>
            <a:r>
              <a:rPr lang="en-GB" altLang="zh-CN" sz="1400" dirty="0" err="1">
                <a:solidFill>
                  <a:srgbClr val="000000"/>
                </a:solidFill>
                <a:latin typeface="Alibaba PuHuiTi R" pitchFamily="18" charset="-122"/>
                <a:ea typeface="Alibaba PuHuiTi R" pitchFamily="18" charset="-122"/>
                <a:cs typeface="Alibaba PuHuiTi R" pitchFamily="18" charset="-122"/>
              </a:rPr>
              <a:t>xbeta</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score = </a:t>
            </a:r>
            <a:r>
              <a:rPr lang="en-GB" altLang="zh-CN" sz="1400" dirty="0">
                <a:solidFill>
                  <a:srgbClr val="098658"/>
                </a:solidFill>
                <a:latin typeface="Alibaba PuHuiTi R" pitchFamily="18" charset="-122"/>
                <a:ea typeface="Alibaba PuHuiTi R" pitchFamily="18" charset="-122"/>
                <a:cs typeface="Alibaba PuHuiTi R" pitchFamily="18" charset="-122"/>
              </a:rPr>
              <a:t>600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50</a:t>
            </a:r>
            <a:r>
              <a:rPr lang="en-GB" altLang="zh-CN" sz="1400" dirty="0">
                <a:solidFill>
                  <a:srgbClr val="000000"/>
                </a:solidFill>
                <a:latin typeface="Alibaba PuHuiTi R" pitchFamily="18" charset="-122"/>
                <a:ea typeface="Alibaba PuHuiTi R" pitchFamily="18" charset="-122"/>
                <a:cs typeface="Alibaba PuHuiTi R" pitchFamily="18" charset="-122"/>
              </a:rPr>
              <a:t>*(math.log2((</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-xbeta)/</a:t>
            </a:r>
            <a:r>
              <a:rPr lang="en-GB" altLang="zh-CN" sz="1400" dirty="0" err="1">
                <a:solidFill>
                  <a:srgbClr val="000000"/>
                </a:solidFill>
                <a:latin typeface="Alibaba PuHuiTi R" pitchFamily="18" charset="-122"/>
                <a:ea typeface="Alibaba PuHuiTi R" pitchFamily="18" charset="-122"/>
                <a:cs typeface="Alibaba PuHuiTi R" pitchFamily="18" charset="-122"/>
              </a:rPr>
              <a:t>xbeta</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好人的概率</a:t>
            </a:r>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坏人的概率</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score</a:t>
            </a:r>
          </a:p>
          <a:p>
            <a:r>
              <a:rPr lang="en-GB" altLang="zh-CN" sz="1400" dirty="0" err="1">
                <a:solidFill>
                  <a:srgbClr val="000000"/>
                </a:solidFill>
                <a:latin typeface="Alibaba PuHuiTi R" pitchFamily="18" charset="-122"/>
                <a:ea typeface="Alibaba PuHuiTi R" pitchFamily="18" charset="-122"/>
                <a:cs typeface="Alibaba PuHuiTi R" pitchFamily="18" charset="-122"/>
              </a:rPr>
              <a:t>evl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xbeta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evl_x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evl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'score'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evl.apply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x : score(</a:t>
            </a:r>
            <a:r>
              <a:rPr lang="en-GB" altLang="zh-CN" sz="1400" dirty="0" err="1">
                <a:solidFill>
                  <a:srgbClr val="000000"/>
                </a:solidFill>
                <a:latin typeface="Alibaba PuHuiTi R" pitchFamily="18" charset="-122"/>
                <a:ea typeface="Alibaba PuHuiTi R" pitchFamily="18" charset="-122"/>
                <a:cs typeface="Alibaba PuHuiTi R" pitchFamily="18" charset="-122"/>
              </a:rPr>
              <a:t>x.xbeta</a:t>
            </a:r>
            <a:r>
              <a:rPr lang="en-GB" altLang="zh-CN" sz="1400" dirty="0">
                <a:solidFill>
                  <a:srgbClr val="000000"/>
                </a:solidFill>
                <a:latin typeface="Alibaba PuHuiTi R" pitchFamily="18" charset="-122"/>
                <a:ea typeface="Alibaba PuHuiTi R" pitchFamily="18" charset="-122"/>
                <a:cs typeface="Alibaba PuHuiTi R" pitchFamily="18" charset="-122"/>
              </a:rPr>
              <a:t>) ,axis=</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p:txBody>
      </p:sp>
      <p:sp>
        <p:nvSpPr>
          <p:cNvPr id="9" name="文本框 8"/>
          <p:cNvSpPr txBox="1"/>
          <p:nvPr/>
        </p:nvSpPr>
        <p:spPr>
          <a:xfrm>
            <a:off x="890016" y="3511862"/>
            <a:ext cx="2533066"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用转换的分数验证</a:t>
            </a:r>
            <a:r>
              <a:rPr lang="en-GB"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值</a:t>
            </a:r>
          </a:p>
        </p:txBody>
      </p:sp>
      <p:sp>
        <p:nvSpPr>
          <p:cNvPr id="11" name="矩形 10"/>
          <p:cNvSpPr/>
          <p:nvPr/>
        </p:nvSpPr>
        <p:spPr>
          <a:xfrm>
            <a:off x="1180828" y="3850416"/>
            <a:ext cx="6096000" cy="738664"/>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fpr,tpr</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val_y,evl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'score'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a:t>
            </a:r>
            <a:r>
              <a:rPr lang="en-GB" altLang="zh-CN" sz="1400" dirty="0">
                <a:solidFill>
                  <a:srgbClr val="000000"/>
                </a:solidFill>
                <a:latin typeface="Alibaba PuHuiTi R" pitchFamily="18" charset="-122"/>
                <a:ea typeface="Alibaba PuHuiTi R" pitchFamily="18" charset="-122"/>
                <a:cs typeface="Alibaba PuHuiTi R" pitchFamily="18" charset="-122"/>
              </a:rPr>
              <a:t>).max()</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val_ks</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GB" altLang="zh-CN" dirty="0" err="1">
                <a:solidFill>
                  <a:srgbClr val="404040"/>
                </a:solidFill>
              </a:rPr>
              <a:t>LightGBM</a:t>
            </a:r>
            <a:r>
              <a:rPr kumimoji="1" lang="zh-CN" altLang="en-US" dirty="0">
                <a:solidFill>
                  <a:srgbClr val="404040"/>
                </a:solidFill>
              </a:rPr>
              <a:t>评分卡</a:t>
            </a:r>
          </a:p>
        </p:txBody>
      </p:sp>
      <p:sp>
        <p:nvSpPr>
          <p:cNvPr id="10" name="文本框 9"/>
          <p:cNvSpPr txBox="1"/>
          <p:nvPr/>
        </p:nvSpPr>
        <p:spPr>
          <a:xfrm>
            <a:off x="890016" y="1524542"/>
            <a:ext cx="1685077"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生成模型报告</a:t>
            </a:r>
          </a:p>
        </p:txBody>
      </p:sp>
      <p:sp>
        <p:nvSpPr>
          <p:cNvPr id="5" name="矩形 4"/>
          <p:cNvSpPr/>
          <p:nvPr/>
        </p:nvSpPr>
        <p:spPr>
          <a:xfrm>
            <a:off x="963561" y="1932464"/>
            <a:ext cx="9655277" cy="1815882"/>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准备数据</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bins = </a:t>
            </a:r>
            <a:r>
              <a:rPr lang="en-GB" altLang="zh-CN" sz="1400" dirty="0">
                <a:solidFill>
                  <a:srgbClr val="098658"/>
                </a:solidFill>
                <a:latin typeface="Alibaba PuHuiTi R" pitchFamily="18" charset="-122"/>
                <a:ea typeface="Alibaba PuHuiTi R" pitchFamily="18" charset="-122"/>
                <a:cs typeface="Alibaba PuHuiTi R" pitchFamily="18" charset="-122"/>
              </a:rPr>
              <a:t>20</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创建空白</a:t>
            </a:r>
            <a:r>
              <a:rPr lang="en-GB" altLang="zh-CN" sz="1400" dirty="0" err="1">
                <a:solidFill>
                  <a:srgbClr val="008000"/>
                </a:solidFill>
                <a:latin typeface="Alibaba PuHuiTi R" pitchFamily="18" charset="-122"/>
                <a:ea typeface="Alibaba PuHuiTi R" pitchFamily="18" charset="-122"/>
                <a:cs typeface="Alibaba PuHuiTi R" pitchFamily="18" charset="-122"/>
              </a:rPr>
              <a:t>DataFrame</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bad_rate_predict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evl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'score'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预测结果（坏人概率）</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real_bad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val_y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真实结果</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 = temp_.</a:t>
            </a:r>
            <a:r>
              <a:rPr lang="en-GB" altLang="zh-CN" sz="1400" dirty="0" err="1">
                <a:solidFill>
                  <a:srgbClr val="000000"/>
                </a:solidFill>
                <a:latin typeface="Alibaba PuHuiTi R" pitchFamily="18" charset="-122"/>
                <a:ea typeface="Alibaba PuHuiTi R" pitchFamily="18" charset="-122"/>
                <a:cs typeface="Alibaba PuHuiTi R" pitchFamily="18" charset="-122"/>
              </a:rPr>
              <a:t>sort_values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bad_rate_predict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按照预测坏人概率降序排列</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'num'</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a:t>
            </a:r>
            <a:r>
              <a:rPr lang="en-GB" altLang="zh-CN" sz="1400" dirty="0" err="1">
                <a:solidFill>
                  <a:srgbClr val="000000"/>
                </a:solidFill>
                <a:latin typeface="Alibaba PuHuiTi R" pitchFamily="18" charset="-122"/>
                <a:ea typeface="Alibaba PuHuiTi R" pitchFamily="18" charset="-122"/>
                <a:cs typeface="Alibaba PuHuiTi R" pitchFamily="18" charset="-122"/>
              </a:rPr>
              <a:t>temp_.shape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添加序号列，用于分组</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a:solidFill>
                  <a:srgbClr val="A31515"/>
                </a:solidFill>
                <a:latin typeface="Alibaba PuHuiTi R" pitchFamily="18" charset="-122"/>
                <a:ea typeface="Alibaba PuHuiTi R" pitchFamily="18" charset="-122"/>
                <a:cs typeface="Alibaba PuHuiTi R" pitchFamily="18" charset="-122"/>
              </a:rPr>
              <a:t>'num'</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pd.cut</a:t>
            </a:r>
            <a:r>
              <a:rPr lang="en-GB" altLang="zh-CN" sz="1400" dirty="0">
                <a:solidFill>
                  <a:srgbClr val="000000"/>
                </a:solidFill>
                <a:latin typeface="Alibaba PuHuiTi R" pitchFamily="18" charset="-122"/>
                <a:ea typeface="Alibaba PuHuiTi R" pitchFamily="18" charset="-122"/>
                <a:cs typeface="Alibaba PuHuiTi R" pitchFamily="18" charset="-122"/>
              </a:rPr>
              <a:t>(temp_.</a:t>
            </a:r>
            <a:r>
              <a:rPr lang="en-GB" altLang="zh-CN" sz="1400" dirty="0" err="1">
                <a:solidFill>
                  <a:srgbClr val="000000"/>
                </a:solidFill>
                <a:latin typeface="Alibaba PuHuiTi R" pitchFamily="18" charset="-122"/>
                <a:ea typeface="Alibaba PuHuiTi R" pitchFamily="18" charset="-122"/>
                <a:cs typeface="Alibaba PuHuiTi R" pitchFamily="18" charset="-122"/>
              </a:rPr>
              <a:t>num,bins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bins,labels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range(bins)])</a:t>
            </a:r>
            <a:r>
              <a:rPr lang="en-GB" altLang="zh-CN" sz="1400" dirty="0">
                <a:solidFill>
                  <a:srgbClr val="008000"/>
                </a:solidFill>
                <a:latin typeface="Alibaba PuHuiTi R" pitchFamily="18" charset="-122"/>
                <a:ea typeface="Alibaba PuHuiTi R" pitchFamily="18" charset="-122"/>
                <a:cs typeface="Alibaba PuHuiTi R" pitchFamily="18" charset="-122"/>
              </a:rPr>
              <a:t>#</a:t>
            </a:r>
            <a:r>
              <a:rPr lang="zh-CN" altLang="en-US" sz="1400" dirty="0">
                <a:solidFill>
                  <a:srgbClr val="008000"/>
                </a:solidFill>
                <a:latin typeface="Alibaba PuHuiTi R" pitchFamily="18" charset="-122"/>
                <a:ea typeface="Alibaba PuHuiTi R" pitchFamily="18" charset="-122"/>
                <a:cs typeface="Alibaba PuHuiTi R" pitchFamily="18" charset="-122"/>
              </a:rPr>
              <a:t>分成</a:t>
            </a:r>
            <a:r>
              <a:rPr lang="en-US" altLang="zh-CN" sz="1400" dirty="0">
                <a:solidFill>
                  <a:srgbClr val="008000"/>
                </a:solidFill>
                <a:latin typeface="Alibaba PuHuiTi R" pitchFamily="18" charset="-122"/>
                <a:ea typeface="Alibaba PuHuiTi R" pitchFamily="18" charset="-122"/>
                <a:cs typeface="Alibaba PuHuiTi R" pitchFamily="18" charset="-122"/>
              </a:rPr>
              <a:t>20</a:t>
            </a:r>
            <a:r>
              <a:rPr lang="zh-CN" altLang="en-US" sz="1400" dirty="0">
                <a:solidFill>
                  <a:srgbClr val="008000"/>
                </a:solidFill>
                <a:latin typeface="Alibaba PuHuiTi R" pitchFamily="18" charset="-122"/>
                <a:ea typeface="Alibaba PuHuiTi R" pitchFamily="18" charset="-122"/>
                <a:cs typeface="Alibaba PuHuiTi R" pitchFamily="18" charset="-122"/>
              </a:rPr>
              <a:t>组，为每组添加组号</a:t>
            </a:r>
            <a:endParaRPr lang="zh-CN" altLang="en-US"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12" name="文本框 11"/>
          <p:cNvSpPr txBox="1"/>
          <p:nvPr/>
        </p:nvSpPr>
        <p:spPr>
          <a:xfrm>
            <a:off x="963561" y="3910108"/>
            <a:ext cx="7936788"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具体模型报告与</a:t>
            </a:r>
            <a:r>
              <a:rPr lang="en-US" altLang="zh-CN" sz="1600" dirty="0" err="1">
                <a:latin typeface="Alibaba PuHuiTi R" pitchFamily="18" charset="-122"/>
                <a:ea typeface="Alibaba PuHuiTi R" pitchFamily="18" charset="-122"/>
                <a:cs typeface="Alibaba PuHuiTi R" pitchFamily="18" charset="-122"/>
              </a:rPr>
              <a:t>Pyechars</a:t>
            </a:r>
            <a:r>
              <a:rPr lang="zh-CN" altLang="en-US" sz="1600" dirty="0">
                <a:latin typeface="Alibaba PuHuiTi R" pitchFamily="18" charset="-122"/>
                <a:ea typeface="Alibaba PuHuiTi R" pitchFamily="18" charset="-122"/>
                <a:cs typeface="Alibaba PuHuiTi R" pitchFamily="18" charset="-122"/>
              </a:rPr>
              <a:t>绘图 代码基本与逻辑回归评分卡一致，具体见详细代码</a:t>
            </a:r>
          </a:p>
        </p:txBody>
      </p:sp>
      <p:pic>
        <p:nvPicPr>
          <p:cNvPr id="6" name="图片 5"/>
          <p:cNvPicPr>
            <a:picLocks noChangeAspect="1"/>
          </p:cNvPicPr>
          <p:nvPr/>
        </p:nvPicPr>
        <p:blipFill>
          <a:blip r:embed="rId4"/>
          <a:stretch>
            <a:fillRect/>
          </a:stretch>
        </p:blipFill>
        <p:spPr>
          <a:xfrm>
            <a:off x="1140541" y="4268896"/>
            <a:ext cx="4162937" cy="2344915"/>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整体流程梳理</a:t>
            </a:r>
          </a:p>
        </p:txBody>
      </p:sp>
      <p:sp>
        <p:nvSpPr>
          <p:cNvPr id="3" name="文本占位符 2"/>
          <p:cNvSpPr>
            <a:spLocks noGrp="1"/>
          </p:cNvSpPr>
          <p:nvPr>
            <p:ph type="body" sz="quarter" idx="10"/>
          </p:nvPr>
        </p:nvSpPr>
        <p:spPr/>
        <p:txBody>
          <a:bodyPr/>
          <a:lstStyle/>
          <a:p>
            <a:r>
              <a:rPr kumimoji="1" lang="en-US" altLang="zh-CN" dirty="0"/>
              <a:t>04</a:t>
            </a:r>
            <a:endParaRPr kumimoji="1"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1</a:t>
            </a:r>
            <a:r>
              <a:rPr kumimoji="1" lang="zh-CN" altLang="en-US" dirty="0">
                <a:solidFill>
                  <a:srgbClr val="404040"/>
                </a:solidFill>
              </a:rPr>
              <a:t> 加载数据</a:t>
            </a:r>
          </a:p>
        </p:txBody>
      </p:sp>
      <p:sp>
        <p:nvSpPr>
          <p:cNvPr id="2" name="矩形 1"/>
          <p:cNvSpPr/>
          <p:nvPr/>
        </p:nvSpPr>
        <p:spPr>
          <a:xfrm>
            <a:off x="869173" y="1457271"/>
            <a:ext cx="6096000" cy="4832092"/>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 </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sklearn.metrics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roc_auc_score,roc_curve,auc</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sklearn.model_selection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train_test_split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sklearn.linear_model</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 </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math </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xgboost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xgb</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toad </a:t>
            </a:r>
          </a:p>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加载数据</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pd.read_csv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scorecard.txt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指定不参与训练列名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参与训练列名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ft_lis</a:t>
            </a:r>
            <a:r>
              <a:rPr lang="en-GB" altLang="zh-CN" sz="1400" dirty="0">
                <a:solidFill>
                  <a:srgbClr val="000000"/>
                </a:solidFill>
                <a:latin typeface="Alibaba PuHuiTi R" pitchFamily="18" charset="-122"/>
                <a:ea typeface="Alibaba PuHuiTi R" pitchFamily="18" charset="-122"/>
                <a:cs typeface="Alibaba PuHuiTi R" pitchFamily="18" charset="-122"/>
              </a:rPr>
              <a:t> = list(</a:t>
            </a:r>
            <a:r>
              <a:rPr lang="en-GB" altLang="zh-CN" sz="1400" dirty="0" err="1">
                <a:solidFill>
                  <a:srgbClr val="000000"/>
                </a:solidFill>
                <a:latin typeface="Alibaba PuHuiTi R" pitchFamily="18" charset="-122"/>
                <a:ea typeface="Alibaba PuHuiTi R" pitchFamily="18" charset="-122"/>
                <a:cs typeface="Alibaba PuHuiTi R" pitchFamily="18" charset="-122"/>
              </a:rPr>
              <a:t>data_all.columns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ft_lis.remove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开发样本、验证样本与时间外样本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dev = </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'dev'</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p>
          <a:p>
            <a:r>
              <a:rPr lang="en-GB" altLang="zh-CN" sz="1400" dirty="0">
                <a:solidFill>
                  <a:srgbClr val="000000"/>
                </a:solidFill>
                <a:latin typeface="Alibaba PuHuiTi R" pitchFamily="18" charset="-122"/>
                <a:ea typeface="Alibaba PuHuiTi R" pitchFamily="18" charset="-122"/>
                <a:cs typeface="Alibaba PuHuiTi R" pitchFamily="18" charset="-122"/>
              </a:rPr>
              <a:t>off = </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'off'</a:t>
            </a:r>
            <a:r>
              <a:rPr lang="en-GB" altLang="zh-CN" sz="1400" dirty="0">
                <a:solidFill>
                  <a:srgbClr val="000000"/>
                </a:solidFill>
                <a:latin typeface="Alibaba PuHuiTi R" pitchFamily="18" charset="-122"/>
                <a:ea typeface="Alibaba PuHuiTi R" pitchFamily="18" charset="-122"/>
                <a:cs typeface="Alibaba PuHuiTi R" pitchFamily="18" charset="-122"/>
              </a:rPr>
              <a:t>) ] </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1</a:t>
            </a:r>
            <a:r>
              <a:rPr kumimoji="1" lang="zh-CN" altLang="en-US" dirty="0">
                <a:solidFill>
                  <a:srgbClr val="404040"/>
                </a:solidFill>
              </a:rPr>
              <a:t> 加载数据</a:t>
            </a:r>
          </a:p>
        </p:txBody>
      </p:sp>
      <p:sp>
        <p:nvSpPr>
          <p:cNvPr id="6" name="矩形 5"/>
          <p:cNvSpPr/>
          <p:nvPr/>
        </p:nvSpPr>
        <p:spPr>
          <a:xfrm>
            <a:off x="731521" y="1451307"/>
            <a:ext cx="4310795"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探索性数据分析，同时处理数值型和字符型</a:t>
            </a:r>
            <a:endParaRPr lang="zh-CN" altLang="en-US" sz="1600" dirty="0">
              <a:latin typeface="Alibaba PuHuiTi R" pitchFamily="18" charset="-122"/>
              <a:ea typeface="Alibaba PuHuiTi R" pitchFamily="18" charset="-122"/>
              <a:cs typeface="Alibaba PuHuiTi R" pitchFamily="18" charset="-122"/>
            </a:endParaRPr>
          </a:p>
        </p:txBody>
      </p:sp>
      <p:sp>
        <p:nvSpPr>
          <p:cNvPr id="7" name="矩形 6"/>
          <p:cNvSpPr/>
          <p:nvPr/>
        </p:nvSpPr>
        <p:spPr>
          <a:xfrm>
            <a:off x="1017069" y="1882143"/>
            <a:ext cx="2762295" cy="307777"/>
          </a:xfrm>
          <a:prstGeom prst="rect">
            <a:avLst/>
          </a:prstGeom>
          <a:solidFill>
            <a:srgbClr val="FFFFE4"/>
          </a:solidFill>
          <a:ln>
            <a:solidFill>
              <a:schemeClr val="tx1"/>
            </a:solidFill>
          </a:ln>
        </p:spPr>
        <p:txBody>
          <a:bodyPr wrap="non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toad.detector.detect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data_all</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1017069" y="2346418"/>
            <a:ext cx="9291484" cy="3571501"/>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样本设计</a:t>
            </a:r>
          </a:p>
        </p:txBody>
      </p:sp>
      <p:sp>
        <p:nvSpPr>
          <p:cNvPr id="6" name="文本框 5"/>
          <p:cNvSpPr txBox="1"/>
          <p:nvPr/>
        </p:nvSpPr>
        <p:spPr>
          <a:xfrm>
            <a:off x="890016" y="1524542"/>
            <a:ext cx="431400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还款状态和</a:t>
            </a:r>
            <a:r>
              <a:rPr lang="en-GB" altLang="zh-CN" sz="1600" dirty="0">
                <a:latin typeface="Alibaba PuHuiTi R" pitchFamily="18" charset="-122"/>
                <a:ea typeface="Alibaba PuHuiTi R" pitchFamily="18" charset="-122"/>
                <a:cs typeface="Alibaba PuHuiTi R" pitchFamily="18" charset="-122"/>
              </a:rPr>
              <a:t>DPD</a:t>
            </a:r>
            <a:r>
              <a:rPr lang="zh-CN" altLang="en-US" sz="1600" dirty="0">
                <a:latin typeface="Alibaba PuHuiTi R" pitchFamily="18" charset="-122"/>
                <a:ea typeface="Alibaba PuHuiTi R" pitchFamily="18" charset="-122"/>
                <a:cs typeface="Alibaba PuHuiTi R" pitchFamily="18" charset="-122"/>
              </a:rPr>
              <a:t>一起刻画了用户的逾期情况</a:t>
            </a:r>
          </a:p>
        </p:txBody>
      </p:sp>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8" name="表格 7"/>
          <p:cNvGraphicFramePr>
            <a:graphicFrameLocks noGrp="1"/>
          </p:cNvGraphicFramePr>
          <p:nvPr/>
        </p:nvGraphicFramePr>
        <p:xfrm>
          <a:off x="1209982" y="1950337"/>
          <a:ext cx="9182100" cy="2065020"/>
        </p:xfrm>
        <a:graphic>
          <a:graphicData uri="http://schemas.openxmlformats.org/drawingml/2006/table">
            <a:tbl>
              <a:tblPr/>
              <a:tblGrid>
                <a:gridCol w="2870405">
                  <a:extLst>
                    <a:ext uri="{9D8B030D-6E8A-4147-A177-3AD203B41FA5}">
                      <a16:colId xmlns:a16="http://schemas.microsoft.com/office/drawing/2014/main" val="20000"/>
                    </a:ext>
                  </a:extLst>
                </a:gridCol>
                <a:gridCol w="3250995">
                  <a:extLst>
                    <a:ext uri="{9D8B030D-6E8A-4147-A177-3AD203B41FA5}">
                      <a16:colId xmlns:a16="http://schemas.microsoft.com/office/drawing/2014/main" val="20001"/>
                    </a:ext>
                  </a:extLst>
                </a:gridCol>
                <a:gridCol w="3060700">
                  <a:extLst>
                    <a:ext uri="{9D8B030D-6E8A-4147-A177-3AD203B41FA5}">
                      <a16:colId xmlns:a16="http://schemas.microsoft.com/office/drawing/2014/main" val="20002"/>
                    </a:ext>
                  </a:extLst>
                </a:gridCol>
              </a:tblGrid>
              <a:tr h="0">
                <a:tc>
                  <a:txBody>
                    <a:bodyPr/>
                    <a:lstStyle/>
                    <a:p>
                      <a:endParaRPr lang="zh-CN" altLang="en-US" sz="1800" b="1"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还款日前（</a:t>
                      </a:r>
                      <a:r>
                        <a:rPr lang="en-GB" sz="1800" b="1" i="0" dirty="0">
                          <a:solidFill>
                            <a:schemeClr val="bg1"/>
                          </a:solidFill>
                          <a:effectLst/>
                          <a:latin typeface="Alibaba PuHuiTi R" pitchFamily="18" charset="-122"/>
                          <a:ea typeface="Alibaba PuHuiTi R" pitchFamily="18" charset="-122"/>
                          <a:cs typeface="Alibaba PuHuiTi R" pitchFamily="18" charset="-122"/>
                        </a:rPr>
                        <a:t>Before 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还款日后（</a:t>
                      </a:r>
                      <a:r>
                        <a:rPr lang="en-GB" sz="1800" b="1" i="0" dirty="0">
                          <a:solidFill>
                            <a:schemeClr val="bg1"/>
                          </a:solidFill>
                          <a:effectLst/>
                          <a:latin typeface="Alibaba PuHuiTi R" pitchFamily="18" charset="-122"/>
                          <a:ea typeface="Alibaba PuHuiTi R" pitchFamily="18" charset="-122"/>
                          <a:cs typeface="Alibaba PuHuiTi R" pitchFamily="18" charset="-122"/>
                        </a:rPr>
                        <a:t>After 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完全还款（</a:t>
                      </a:r>
                      <a:r>
                        <a:rPr lang="en-GB" sz="1600" b="0" i="0" dirty="0">
                          <a:effectLst/>
                          <a:latin typeface="Alibaba PuHuiTi R" pitchFamily="18" charset="-122"/>
                          <a:ea typeface="Alibaba PuHuiTi R" pitchFamily="18" charset="-122"/>
                          <a:cs typeface="Alibaba PuHuiTi R" pitchFamily="18" charset="-122"/>
                        </a:rPr>
                        <a:t>Fully Repay）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FB（</a:t>
                      </a:r>
                      <a:r>
                        <a:rPr lang="zh-CN" altLang="en-US" sz="1600" b="0" i="0">
                          <a:effectLst/>
                          <a:latin typeface="Alibaba PuHuiTi R" pitchFamily="18" charset="-122"/>
                          <a:ea typeface="Alibaba PuHuiTi R" pitchFamily="18" charset="-122"/>
                          <a:cs typeface="Alibaba PuHuiTi R" pitchFamily="18" charset="-122"/>
                        </a:rPr>
                        <a:t>好用户）</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FA（</a:t>
                      </a:r>
                      <a:r>
                        <a:rPr lang="zh-CN" altLang="en-US" sz="1600" b="0" i="0">
                          <a:effectLst/>
                          <a:latin typeface="Alibaba PuHuiTi R" pitchFamily="18" charset="-122"/>
                          <a:ea typeface="Alibaba PuHuiTi R" pitchFamily="18" charset="-122"/>
                          <a:cs typeface="Alibaba PuHuiTi R" pitchFamily="18" charset="-122"/>
                        </a:rPr>
                        <a:t>催回来了）</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部分还款（</a:t>
                      </a:r>
                      <a:r>
                        <a:rPr lang="en-GB" sz="1600" b="0" i="0" dirty="0" err="1">
                          <a:effectLst/>
                          <a:latin typeface="Alibaba PuHuiTi R" pitchFamily="18" charset="-122"/>
                          <a:ea typeface="Alibaba PuHuiTi R" pitchFamily="18" charset="-122"/>
                          <a:cs typeface="Alibaba PuHuiTi R" pitchFamily="18" charset="-122"/>
                        </a:rPr>
                        <a:t>Patially</a:t>
                      </a:r>
                      <a:r>
                        <a:rPr lang="en-GB" sz="1600" b="0" i="0" dirty="0">
                          <a:effectLst/>
                          <a:latin typeface="Alibaba PuHuiTi R" pitchFamily="18" charset="-122"/>
                          <a:ea typeface="Alibaba PuHuiTi R" pitchFamily="18" charset="-122"/>
                          <a:cs typeface="Alibaba PuHuiTi R" pitchFamily="18" charset="-122"/>
                        </a:rPr>
                        <a:t> Repay）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PB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PA（</a:t>
                      </a:r>
                      <a:r>
                        <a:rPr lang="zh-CN" altLang="en-US" sz="1600" b="0" i="0">
                          <a:effectLst/>
                          <a:latin typeface="Alibaba PuHuiTi R" pitchFamily="18" charset="-122"/>
                          <a:ea typeface="Alibaba PuHuiTi R" pitchFamily="18" charset="-122"/>
                          <a:cs typeface="Alibaba PuHuiTi R" pitchFamily="18" charset="-122"/>
                        </a:rPr>
                        <a:t>有意愿，但无力完全还款）</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展期（</a:t>
                      </a:r>
                      <a:r>
                        <a:rPr lang="en-GB" sz="1600" b="0" i="0">
                          <a:effectLst/>
                          <a:latin typeface="Alibaba PuHuiTi R" pitchFamily="18" charset="-122"/>
                          <a:ea typeface="Alibaba PuHuiTi R" pitchFamily="18" charset="-122"/>
                          <a:cs typeface="Alibaba PuHuiTi R" pitchFamily="18" charset="-122"/>
                        </a:rPr>
                        <a:t>Extend）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EB（</a:t>
                      </a:r>
                      <a:r>
                        <a:rPr lang="zh-CN" altLang="en-US" sz="1600" b="0" i="0" dirty="0">
                          <a:effectLst/>
                          <a:latin typeface="Alibaba PuHuiTi R" pitchFamily="18" charset="-122"/>
                          <a:ea typeface="Alibaba PuHuiTi R" pitchFamily="18" charset="-122"/>
                          <a:cs typeface="Alibaba PuHuiTi R" pitchFamily="18" charset="-122"/>
                        </a:rPr>
                        <a:t>提前展期）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EA （</a:t>
                      </a:r>
                      <a:r>
                        <a:rPr lang="zh-CN" altLang="en-US" sz="1600" b="0" i="0" dirty="0">
                          <a:effectLst/>
                          <a:latin typeface="Alibaba PuHuiTi R" pitchFamily="18" charset="-122"/>
                          <a:ea typeface="Alibaba PuHuiTi R" pitchFamily="18" charset="-122"/>
                          <a:cs typeface="Alibaba PuHuiTi R" pitchFamily="18" charset="-122"/>
                        </a:rPr>
                        <a:t>违约后展期，可能是高危用户）</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未还款（</a:t>
                      </a:r>
                      <a:r>
                        <a:rPr lang="en-GB" sz="1600" b="0" i="0">
                          <a:effectLst/>
                          <a:latin typeface="Alibaba PuHuiTi R" pitchFamily="18" charset="-122"/>
                          <a:ea typeface="Alibaba PuHuiTi R" pitchFamily="18" charset="-122"/>
                          <a:cs typeface="Alibaba PuHuiTi R" pitchFamily="18" charset="-122"/>
                        </a:rPr>
                        <a:t>Not Repay）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NB</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NA</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
        <p:nvSpPr>
          <p:cNvPr id="9" name="矩形 8"/>
          <p:cNvSpPr/>
          <p:nvPr/>
        </p:nvSpPr>
        <p:spPr>
          <a:xfrm>
            <a:off x="1209982" y="4113464"/>
            <a:ext cx="7550560" cy="830997"/>
          </a:xfrm>
          <a:prstGeom prst="rect">
            <a:avLst/>
          </a:prstGeom>
        </p:spPr>
        <p:txBody>
          <a:bodyPr wrap="square">
            <a:spAutoFit/>
          </a:bodyPr>
          <a:lstStyle/>
          <a:p>
            <a:pPr marL="285750"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A</a:t>
            </a:r>
            <a:r>
              <a:rPr lang="zh-CN" altLang="en-US" sz="1600" dirty="0">
                <a:solidFill>
                  <a:srgbClr val="333333"/>
                </a:solidFill>
                <a:latin typeface="Alibaba PuHuiTi R" pitchFamily="18" charset="-122"/>
                <a:ea typeface="Alibaba PuHuiTi R" pitchFamily="18" charset="-122"/>
                <a:cs typeface="Alibaba PuHuiTi R" pitchFamily="18" charset="-122"/>
              </a:rPr>
              <a:t>卡 申请新客 </a:t>
            </a:r>
            <a:r>
              <a:rPr lang="en-GB" altLang="zh-CN" sz="1600" dirty="0">
                <a:solidFill>
                  <a:srgbClr val="333333"/>
                </a:solidFill>
                <a:latin typeface="Alibaba PuHuiTi R" pitchFamily="18" charset="-122"/>
                <a:ea typeface="Alibaba PuHuiTi R" pitchFamily="18" charset="-122"/>
                <a:cs typeface="Alibaba PuHuiTi R" pitchFamily="18" charset="-122"/>
              </a:rPr>
              <a:t>B</a:t>
            </a:r>
            <a:r>
              <a:rPr lang="zh-CN" altLang="en-US" sz="1600" dirty="0">
                <a:solidFill>
                  <a:srgbClr val="333333"/>
                </a:solidFill>
                <a:latin typeface="Alibaba PuHuiTi R" pitchFamily="18" charset="-122"/>
                <a:ea typeface="Alibaba PuHuiTi R" pitchFamily="18" charset="-122"/>
                <a:cs typeface="Alibaba PuHuiTi R" pitchFamily="18" charset="-122"/>
              </a:rPr>
              <a:t>卡未逾期老客 </a:t>
            </a:r>
            <a:r>
              <a:rPr lang="en-GB" altLang="zh-CN" sz="1600" dirty="0">
                <a:solidFill>
                  <a:srgbClr val="333333"/>
                </a:solidFill>
                <a:latin typeface="Alibaba PuHuiTi R" pitchFamily="18" charset="-122"/>
                <a:ea typeface="Alibaba PuHuiTi R" pitchFamily="18" charset="-122"/>
                <a:cs typeface="Alibaba PuHuiTi R" pitchFamily="18" charset="-122"/>
              </a:rPr>
              <a:t>C</a:t>
            </a:r>
            <a:r>
              <a:rPr lang="zh-CN" altLang="en-US" sz="1600" dirty="0">
                <a:solidFill>
                  <a:srgbClr val="333333"/>
                </a:solidFill>
                <a:latin typeface="Alibaba PuHuiTi R" pitchFamily="18" charset="-122"/>
                <a:ea typeface="Alibaba PuHuiTi R" pitchFamily="18" charset="-122"/>
                <a:cs typeface="Alibaba PuHuiTi R" pitchFamily="18" charset="-122"/>
              </a:rPr>
              <a:t>卡 逾期老客</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当前逾期：出现逾期且到观测点为止未还清 </a:t>
            </a:r>
            <a:r>
              <a:rPr lang="en-GB" altLang="zh-CN" sz="1600" dirty="0">
                <a:solidFill>
                  <a:srgbClr val="333333"/>
                </a:solidFill>
                <a:latin typeface="Alibaba PuHuiTi R" pitchFamily="18" charset="-122"/>
                <a:ea typeface="Alibaba PuHuiTi R" pitchFamily="18" charset="-122"/>
                <a:cs typeface="Alibaba PuHuiTi R" pitchFamily="18" charset="-122"/>
              </a:rPr>
              <a:t>NA</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PA</a:t>
            </a:r>
          </a:p>
          <a:p>
            <a:pPr marL="285750"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历史逾期：曾经出现过逾期已还清或当前逾期 </a:t>
            </a:r>
            <a:r>
              <a:rPr lang="en-GB" altLang="zh-CN" sz="1600" dirty="0">
                <a:solidFill>
                  <a:srgbClr val="333333"/>
                </a:solidFill>
                <a:latin typeface="Alibaba PuHuiTi R" pitchFamily="18" charset="-122"/>
                <a:ea typeface="Alibaba PuHuiTi R" pitchFamily="18" charset="-122"/>
                <a:cs typeface="Alibaba PuHuiTi R" pitchFamily="18" charset="-122"/>
              </a:rPr>
              <a:t>FA</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NA</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PA</a:t>
            </a:r>
            <a:endParaRPr lang="en-GB" altLang="zh-CN" sz="1600" u="none" strike="noStrike" dirty="0">
              <a:solidFill>
                <a:srgbClr val="333333"/>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2 </a:t>
            </a:r>
            <a:r>
              <a:rPr kumimoji="1" lang="zh-CN" altLang="en-US" dirty="0">
                <a:solidFill>
                  <a:srgbClr val="404040"/>
                </a:solidFill>
              </a:rPr>
              <a:t>特征筛选</a:t>
            </a:r>
            <a:r>
              <a:rPr kumimoji="1" lang="en-US" altLang="zh-CN" dirty="0">
                <a:solidFill>
                  <a:srgbClr val="404040"/>
                </a:solidFill>
              </a:rPr>
              <a:t>(</a:t>
            </a:r>
            <a:r>
              <a:rPr kumimoji="1" lang="zh-CN" altLang="en-US" dirty="0">
                <a:solidFill>
                  <a:srgbClr val="404040"/>
                </a:solidFill>
              </a:rPr>
              <a:t>缺失值</a:t>
            </a:r>
            <a:r>
              <a:rPr kumimoji="1" lang="en-US" altLang="zh-CN" dirty="0">
                <a:solidFill>
                  <a:srgbClr val="404040"/>
                </a:solidFill>
              </a:rPr>
              <a:t>,IV,</a:t>
            </a:r>
            <a:r>
              <a:rPr kumimoji="1" lang="zh-CN" altLang="en-US" dirty="0">
                <a:solidFill>
                  <a:srgbClr val="404040"/>
                </a:solidFill>
              </a:rPr>
              <a:t>相关系数</a:t>
            </a:r>
            <a:r>
              <a:rPr kumimoji="1" lang="en-US" altLang="zh-CN" dirty="0">
                <a:solidFill>
                  <a:srgbClr val="404040"/>
                </a:solidFill>
              </a:rPr>
              <a:t>)</a:t>
            </a:r>
          </a:p>
        </p:txBody>
      </p:sp>
      <p:sp>
        <p:nvSpPr>
          <p:cNvPr id="6" name="矩形 5"/>
          <p:cNvSpPr/>
          <p:nvPr/>
        </p:nvSpPr>
        <p:spPr>
          <a:xfrm>
            <a:off x="731521" y="1451307"/>
            <a:ext cx="10749599" cy="646331"/>
          </a:xfrm>
          <a:prstGeom prst="rect">
            <a:avLst/>
          </a:prstGeom>
        </p:spPr>
        <p:txBody>
          <a:bodyPr wrap="square">
            <a:spAutoFit/>
          </a:bodyPr>
          <a:lstStyle/>
          <a:p>
            <a:pPr marL="285750" indent="-285750">
              <a:buFont typeface="Wingdings" panose="05000000000000000000" pitchFamily="2" charset="2"/>
              <a:buChar char="l"/>
            </a:pPr>
            <a:r>
              <a:rPr lang="zh-CN" altLang="en-US" dirty="0"/>
              <a:t>使用缺失率、</a:t>
            </a:r>
            <a:r>
              <a:rPr lang="en-GB" altLang="zh-CN" dirty="0"/>
              <a:t>IV</a:t>
            </a:r>
            <a:r>
              <a:rPr lang="zh-CN" altLang="en-GB" dirty="0"/>
              <a:t>、</a:t>
            </a:r>
            <a:r>
              <a:rPr lang="zh-CN" altLang="en-US" dirty="0"/>
              <a:t>相关系数进行特征筛选。但是考虑到后续建模过程要对变量进行分箱处理，该操作会使变量的</a:t>
            </a:r>
            <a:r>
              <a:rPr lang="en-GB" altLang="zh-CN" dirty="0"/>
              <a:t>IV</a:t>
            </a:r>
            <a:r>
              <a:rPr lang="zh-CN" altLang="en-US" dirty="0"/>
              <a:t>变小，变量间的相关性变大，因此此处可以对</a:t>
            </a:r>
            <a:r>
              <a:rPr lang="en-GB" altLang="zh-CN" dirty="0"/>
              <a:t>IV</a:t>
            </a:r>
            <a:r>
              <a:rPr lang="zh-CN" altLang="en-US" dirty="0"/>
              <a:t>和相关系的阈值限制适当放松，或不做限制</a:t>
            </a:r>
            <a:endParaRPr lang="zh-CN" altLang="en-US"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993057" y="2223981"/>
            <a:ext cx="10078065" cy="954107"/>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dev_slct1, </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toad.selection.select</a:t>
            </a:r>
            <a:r>
              <a:rPr lang="en-GB" altLang="zh-CN" sz="1400" dirty="0">
                <a:solidFill>
                  <a:srgbClr val="000000"/>
                </a:solidFill>
                <a:latin typeface="Alibaba PuHuiTi R" pitchFamily="18" charset="-122"/>
                <a:ea typeface="Alibaba PuHuiTi R" pitchFamily="18" charset="-122"/>
                <a:cs typeface="Alibaba PuHuiTi R" pitchFamily="18" charset="-122"/>
              </a:rPr>
              <a:t>(dev, dev[</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empty=</a:t>
            </a:r>
            <a:r>
              <a:rPr lang="en-GB" altLang="zh-CN" sz="1400" dirty="0">
                <a:solidFill>
                  <a:srgbClr val="098658"/>
                </a:solidFill>
                <a:latin typeface="Alibaba PuHuiTi R" pitchFamily="18" charset="-122"/>
                <a:ea typeface="Alibaba PuHuiTi R" pitchFamily="18" charset="-122"/>
                <a:cs typeface="Alibaba PuHuiTi R" pitchFamily="18" charset="-122"/>
              </a:rPr>
              <a:t>0.7</a:t>
            </a:r>
            <a:r>
              <a:rPr lang="en-GB" altLang="zh-CN" sz="1400" dirty="0">
                <a:solidFill>
                  <a:srgbClr val="000000"/>
                </a:solidFill>
                <a:latin typeface="Alibaba PuHuiTi R" pitchFamily="18" charset="-122"/>
                <a:ea typeface="Alibaba PuHuiTi R" pitchFamily="18" charset="-122"/>
                <a:cs typeface="Alibaba PuHuiTi R" pitchFamily="18" charset="-122"/>
              </a:rPr>
              <a:t>, iv=</a:t>
            </a:r>
            <a:r>
              <a:rPr lang="en-GB" altLang="zh-CN" sz="1400" dirty="0">
                <a:solidFill>
                  <a:srgbClr val="098658"/>
                </a:solidFill>
                <a:latin typeface="Alibaba PuHuiTi R" pitchFamily="18" charset="-122"/>
                <a:ea typeface="Alibaba PuHuiTi R" pitchFamily="18" charset="-122"/>
                <a:cs typeface="Alibaba PuHuiTi R" pitchFamily="18" charset="-122"/>
              </a:rPr>
              <a:t>0.03</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corr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0.7</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return_drop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"keep:"</a:t>
            </a:r>
            <a:r>
              <a:rPr lang="en-GB" altLang="zh-CN" sz="1400" dirty="0">
                <a:solidFill>
                  <a:srgbClr val="000000"/>
                </a:solidFill>
                <a:latin typeface="Alibaba PuHuiTi R" pitchFamily="18" charset="-122"/>
                <a:ea typeface="Alibaba PuHuiTi R" pitchFamily="18" charset="-122"/>
                <a:cs typeface="Alibaba PuHuiTi R" pitchFamily="18" charset="-122"/>
              </a:rPr>
              <a:t>, dev_slct1.shape[</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"drop empty:"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'empty'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"drop iv:"</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'iv'</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zh-CN" altLang="en-US" sz="1400" dirty="0">
                <a:solidFill>
                  <a:srgbClr val="A31515"/>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"drop </a:t>
            </a:r>
            <a:r>
              <a:rPr lang="en-GB" altLang="zh-CN" sz="1400" dirty="0" err="1">
                <a:solidFill>
                  <a:srgbClr val="A31515"/>
                </a:solidFill>
                <a:latin typeface="Alibaba PuHuiTi R" pitchFamily="18" charset="-122"/>
                <a:ea typeface="Alibaba PuHuiTi R" pitchFamily="18" charset="-122"/>
                <a:cs typeface="Alibaba PuHuiTi R" pitchFamily="18" charset="-122"/>
              </a:rPr>
              <a:t>corr</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corr</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5" name="矩形 4"/>
          <p:cNvSpPr/>
          <p:nvPr/>
        </p:nvSpPr>
        <p:spPr>
          <a:xfrm>
            <a:off x="993057" y="3310581"/>
            <a:ext cx="4644220" cy="338554"/>
          </a:xfrm>
          <a:prstGeom prst="rect">
            <a:avLst/>
          </a:prstGeom>
        </p:spPr>
        <p:txBody>
          <a:bodyPr wrap="none">
            <a:spAutoFit/>
          </a:bodyPr>
          <a:lstStyle/>
          <a:p>
            <a:r>
              <a:rPr lang="zh-CN" altLang="en-US" sz="1600" dirty="0">
                <a:latin typeface="Alibaba PuHuiTi R" pitchFamily="18" charset="-122"/>
                <a:ea typeface="Alibaba PuHuiTi R" pitchFamily="18" charset="-122"/>
                <a:cs typeface="Alibaba PuHuiTi R" pitchFamily="18" charset="-122"/>
              </a:rPr>
              <a:t>keep: 12 drop empty: 0 drop iv: 1 drop corr: 0</a:t>
            </a: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3 </a:t>
            </a:r>
            <a:r>
              <a:rPr kumimoji="1" lang="zh-CN" altLang="en-US" dirty="0">
                <a:solidFill>
                  <a:srgbClr val="404040"/>
                </a:solidFill>
              </a:rPr>
              <a:t>卡方分箱</a:t>
            </a:r>
          </a:p>
        </p:txBody>
      </p:sp>
      <p:sp>
        <p:nvSpPr>
          <p:cNvPr id="7" name="矩形 6"/>
          <p:cNvSpPr/>
          <p:nvPr/>
        </p:nvSpPr>
        <p:spPr>
          <a:xfrm>
            <a:off x="953728" y="1457271"/>
            <a:ext cx="8131277" cy="1384995"/>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得到切分节点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combiner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toad.transform.Combiner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combiner.fit</a:t>
            </a:r>
            <a:r>
              <a:rPr lang="en-GB" altLang="zh-CN" sz="1400" dirty="0">
                <a:solidFill>
                  <a:srgbClr val="000000"/>
                </a:solidFill>
                <a:latin typeface="Alibaba PuHuiTi R" pitchFamily="18" charset="-122"/>
                <a:ea typeface="Alibaba PuHuiTi R" pitchFamily="18" charset="-122"/>
                <a:cs typeface="Alibaba PuHuiTi R" pitchFamily="18" charset="-122"/>
              </a:rPr>
              <a:t>(dev_slct1, dev_slct1[</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method=</a:t>
            </a:r>
            <a:r>
              <a:rPr lang="en-GB" altLang="zh-CN" sz="1400" dirty="0">
                <a:solidFill>
                  <a:srgbClr val="A31515"/>
                </a:solidFill>
                <a:latin typeface="Alibaba PuHuiTi R" pitchFamily="18" charset="-122"/>
                <a:ea typeface="Alibaba PuHuiTi R" pitchFamily="18" charset="-122"/>
                <a:cs typeface="Alibaba PuHuiTi R" pitchFamily="18" charset="-122"/>
              </a:rPr>
              <a:t>'chi'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min_samples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0.05</a:t>
            </a:r>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导出箱的节点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bins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combiner.export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print(bins)</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8" name="矩形 7"/>
          <p:cNvSpPr/>
          <p:nvPr/>
        </p:nvSpPr>
        <p:spPr>
          <a:xfrm>
            <a:off x="953728" y="2959705"/>
            <a:ext cx="9556956" cy="1815882"/>
          </a:xfrm>
          <a:prstGeom prst="rect">
            <a:avLst/>
          </a:prstGeom>
        </p:spPr>
        <p:txBody>
          <a:bodyPr wrap="square">
            <a:spAutoFit/>
          </a:bodyPr>
          <a:lstStyle/>
          <a:p>
            <a:r>
              <a:rPr lang="zh-CN" altLang="en-US" sz="1600" dirty="0">
                <a:latin typeface="Alibaba PuHuiTi R" pitchFamily="18" charset="-122"/>
                <a:ea typeface="Alibaba PuHuiTi R" pitchFamily="18" charset="-122"/>
                <a:cs typeface="Alibaba PuHuiTi R" pitchFamily="18" charset="-122"/>
              </a:rPr>
              <a:t>{'td_score': [0.7989831262724624], 'jxl_score': [0.4197048501965005], 'mj_score': [0.3615303943747963], 'zzc_score': [0.4469861520889339], 'zcx_score': [0.7007847486465795], 'person_info': [-0.2610139784946237, -0.1286774193548387, -0.05371756272401434, 0.013863440860215051, 0.06266021505376344, 0.07885304659498207], 'finance_info': [0.047619047619047616], 'credit_info': [0.02, 0.04, 0.11], 'act_info': [0.1153846153846154, 0.14102564102564102, 0.16666666666666666, 0.20512820512820512, 0.2692307692307692, 0.35897435897435903, 0.3974358974358974, 0.5256410256410257]}</a:t>
            </a: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4 </a:t>
            </a:r>
            <a:r>
              <a:rPr kumimoji="1" lang="en-US" altLang="zh-CN" dirty="0" err="1">
                <a:solidFill>
                  <a:srgbClr val="404040"/>
                </a:solidFill>
              </a:rPr>
              <a:t>Bivar</a:t>
            </a:r>
            <a:r>
              <a:rPr kumimoji="1" lang="zh-CN" altLang="en-US" dirty="0">
                <a:solidFill>
                  <a:srgbClr val="404040"/>
                </a:solidFill>
              </a:rPr>
              <a:t>图</a:t>
            </a:r>
            <a:r>
              <a:rPr kumimoji="1" lang="en-US" altLang="zh-CN" dirty="0">
                <a:solidFill>
                  <a:srgbClr val="404040"/>
                </a:solidFill>
              </a:rPr>
              <a:t>,</a:t>
            </a:r>
            <a:r>
              <a:rPr kumimoji="1" lang="zh-CN" altLang="en-US" dirty="0">
                <a:solidFill>
                  <a:srgbClr val="404040"/>
                </a:solidFill>
              </a:rPr>
              <a:t>调整分箱</a:t>
            </a:r>
          </a:p>
        </p:txBody>
      </p:sp>
      <p:sp>
        <p:nvSpPr>
          <p:cNvPr id="2" name="矩形 1"/>
          <p:cNvSpPr/>
          <p:nvPr/>
        </p:nvSpPr>
        <p:spPr>
          <a:xfrm>
            <a:off x="845575" y="1457271"/>
            <a:ext cx="9999406"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画图观察每个变量在开发样本和时间外样本上的</a:t>
            </a:r>
            <a:r>
              <a:rPr lang="en-GB" altLang="zh-CN" sz="1600" dirty="0" err="1">
                <a:solidFill>
                  <a:srgbClr val="333333"/>
                </a:solidFill>
                <a:latin typeface="Alibaba PuHuiTi R" pitchFamily="18" charset="-122"/>
                <a:ea typeface="Alibaba PuHuiTi R" pitchFamily="18" charset="-122"/>
                <a:cs typeface="Alibaba PuHuiTi R" pitchFamily="18" charset="-122"/>
              </a:rPr>
              <a:t>Bivar</a:t>
            </a:r>
            <a:r>
              <a:rPr lang="zh-CN" altLang="en-US" sz="1600" dirty="0">
                <a:solidFill>
                  <a:srgbClr val="333333"/>
                </a:solidFill>
                <a:latin typeface="Alibaba PuHuiTi R" pitchFamily="18" charset="-122"/>
                <a:ea typeface="Alibaba PuHuiTi R" pitchFamily="18" charset="-122"/>
                <a:cs typeface="Alibaba PuHuiTi R" pitchFamily="18" charset="-122"/>
              </a:rPr>
              <a:t>图，为方便阅读，这里只以单变量</a:t>
            </a:r>
            <a:r>
              <a:rPr lang="en-GB" altLang="zh-CN" sz="1600" dirty="0" err="1">
                <a:solidFill>
                  <a:srgbClr val="333333"/>
                </a:solidFill>
                <a:latin typeface="Alibaba PuHuiTi R" pitchFamily="18" charset="-122"/>
                <a:ea typeface="Alibaba PuHuiTi R" pitchFamily="18" charset="-122"/>
                <a:cs typeface="Alibaba PuHuiTi R" pitchFamily="18" charset="-122"/>
              </a:rPr>
              <a:t>act_info</a:t>
            </a:r>
            <a:r>
              <a:rPr lang="zh-CN" altLang="en-US" sz="1600" dirty="0">
                <a:solidFill>
                  <a:srgbClr val="333333"/>
                </a:solidFill>
                <a:latin typeface="Alibaba PuHuiTi R" pitchFamily="18" charset="-122"/>
                <a:ea typeface="Alibaba PuHuiTi R" pitchFamily="18" charset="-122"/>
                <a:cs typeface="Alibaba PuHuiTi R" pitchFamily="18" charset="-122"/>
              </a:rPr>
              <a:t>做示范</a:t>
            </a:r>
            <a:endParaRPr lang="zh-CN" altLang="en-US" sz="1600" dirty="0">
              <a:latin typeface="Alibaba PuHuiTi R" pitchFamily="18" charset="-122"/>
              <a:ea typeface="Alibaba PuHuiTi R" pitchFamily="18" charset="-122"/>
              <a:cs typeface="Alibaba PuHuiTi R" pitchFamily="18" charset="-122"/>
            </a:endParaRPr>
          </a:p>
        </p:txBody>
      </p:sp>
      <p:sp>
        <p:nvSpPr>
          <p:cNvPr id="5" name="矩形 4"/>
          <p:cNvSpPr/>
          <p:nvPr/>
        </p:nvSpPr>
        <p:spPr>
          <a:xfrm>
            <a:off x="1042219" y="1795825"/>
            <a:ext cx="6096000" cy="2031325"/>
          </a:xfrm>
          <a:prstGeom prst="rect">
            <a:avLst/>
          </a:prstGeom>
          <a:solidFill>
            <a:srgbClr val="FFFFE4"/>
          </a:solidFill>
          <a:ln>
            <a:solidFill>
              <a:schemeClr val="tx1"/>
            </a:solidFill>
          </a:ln>
        </p:spPr>
        <p:txBody>
          <a:bodyPr>
            <a:spAutoFit/>
          </a:bodyPr>
          <a:lstStyle/>
          <a:p>
            <a:r>
              <a:rPr lang="en-US"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根据节点实施分箱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dev_slct2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combiner.transform</a:t>
            </a:r>
            <a:r>
              <a:rPr lang="en-GB" altLang="zh-CN" sz="1400" dirty="0">
                <a:solidFill>
                  <a:srgbClr val="000000"/>
                </a:solidFill>
                <a:latin typeface="Alibaba PuHuiTi R" pitchFamily="18" charset="-122"/>
                <a:ea typeface="Alibaba PuHuiTi R" pitchFamily="18" charset="-122"/>
                <a:cs typeface="Alibaba PuHuiTi R" pitchFamily="18" charset="-122"/>
              </a:rPr>
              <a:t>(dev_slct1)</a:t>
            </a:r>
          </a:p>
          <a:p>
            <a:r>
              <a:rPr lang="en-GB" altLang="zh-CN" sz="1400" dirty="0">
                <a:solidFill>
                  <a:srgbClr val="000000"/>
                </a:solidFill>
                <a:latin typeface="Alibaba PuHuiTi R" pitchFamily="18" charset="-122"/>
                <a:ea typeface="Alibaba PuHuiTi R" pitchFamily="18" charset="-122"/>
                <a:cs typeface="Alibaba PuHuiTi R" pitchFamily="18" charset="-122"/>
              </a:rPr>
              <a:t>val2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combiner.transform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[dev_slct1.columns])</a:t>
            </a:r>
          </a:p>
          <a:p>
            <a:r>
              <a:rPr lang="en-GB" altLang="zh-CN" sz="1400" dirty="0">
                <a:solidFill>
                  <a:srgbClr val="000000"/>
                </a:solidFill>
                <a:latin typeface="Alibaba PuHuiTi R" pitchFamily="18" charset="-122"/>
                <a:ea typeface="Alibaba PuHuiTi R" pitchFamily="18" charset="-122"/>
                <a:cs typeface="Alibaba PuHuiTi R" pitchFamily="18" charset="-122"/>
              </a:rPr>
              <a:t>off2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combiner.transform</a:t>
            </a:r>
            <a:r>
              <a:rPr lang="en-GB" altLang="zh-CN" sz="1400" dirty="0">
                <a:solidFill>
                  <a:srgbClr val="000000"/>
                </a:solidFill>
                <a:latin typeface="Alibaba PuHuiTi R" pitchFamily="18" charset="-122"/>
                <a:ea typeface="Alibaba PuHuiTi R" pitchFamily="18" charset="-122"/>
                <a:cs typeface="Alibaba PuHuiTi R" pitchFamily="18" charset="-122"/>
              </a:rPr>
              <a:t>(off[dev_slct1.columns])</a:t>
            </a:r>
          </a:p>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分箱后通过画图观察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badrate_plot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(dev_slct2,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(val2,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(off2,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6" name="图片 5"/>
          <p:cNvPicPr>
            <a:picLocks noChangeAspect="1"/>
          </p:cNvPicPr>
          <p:nvPr/>
        </p:nvPicPr>
        <p:blipFill>
          <a:blip r:embed="rId3"/>
          <a:stretch>
            <a:fillRect/>
          </a:stretch>
        </p:blipFill>
        <p:spPr>
          <a:xfrm>
            <a:off x="845574" y="4027936"/>
            <a:ext cx="3726220" cy="1799029"/>
          </a:xfrm>
          <a:prstGeom prst="rect">
            <a:avLst/>
          </a:prstGeom>
          <a:ln>
            <a:solidFill>
              <a:schemeClr val="tx1"/>
            </a:solidFill>
          </a:ln>
        </p:spPr>
      </p:pic>
      <p:sp>
        <p:nvSpPr>
          <p:cNvPr id="9" name="文本框 8"/>
          <p:cNvSpPr txBox="1"/>
          <p:nvPr/>
        </p:nvSpPr>
        <p:spPr>
          <a:xfrm>
            <a:off x="2202563" y="5889984"/>
            <a:ext cx="992579" cy="338554"/>
          </a:xfrm>
          <a:prstGeom prst="rect">
            <a:avLst/>
          </a:prstGeom>
          <a:noFill/>
        </p:spPr>
        <p:txBody>
          <a:bodyPr wrap="none" rtlCol="0">
            <a:spAutoFit/>
          </a:bodyPr>
          <a:lstStyle/>
          <a:p>
            <a:pPr fontAlgn="auto">
              <a:spcBef>
                <a:spcPts val="0"/>
              </a:spcBef>
              <a:spcAft>
                <a:spcPts val="0"/>
              </a:spcAft>
            </a:pPr>
            <a:r>
              <a:rPr lang="zh-CN" altLang="en-US" sz="1600" dirty="0">
                <a:solidFill>
                  <a:srgbClr val="333333"/>
                </a:solidFill>
                <a:latin typeface="Alibaba PuHuiTi R" pitchFamily="18" charset="-122"/>
                <a:ea typeface="Alibaba PuHuiTi R" pitchFamily="18" charset="-122"/>
                <a:cs typeface="Alibaba PuHuiTi R" pitchFamily="18" charset="-122"/>
              </a:rPr>
              <a:t>开发样本</a:t>
            </a:r>
          </a:p>
        </p:txBody>
      </p:sp>
      <p:pic>
        <p:nvPicPr>
          <p:cNvPr id="10" name="图片 9"/>
          <p:cNvPicPr>
            <a:picLocks noChangeAspect="1"/>
          </p:cNvPicPr>
          <p:nvPr/>
        </p:nvPicPr>
        <p:blipFill>
          <a:blip r:embed="rId4"/>
          <a:stretch>
            <a:fillRect/>
          </a:stretch>
        </p:blipFill>
        <p:spPr>
          <a:xfrm>
            <a:off x="4645636" y="4027935"/>
            <a:ext cx="3583965" cy="1799029"/>
          </a:xfrm>
          <a:prstGeom prst="rect">
            <a:avLst/>
          </a:prstGeom>
          <a:ln>
            <a:solidFill>
              <a:schemeClr val="tx1"/>
            </a:solidFill>
          </a:ln>
        </p:spPr>
      </p:pic>
      <p:pic>
        <p:nvPicPr>
          <p:cNvPr id="11" name="图片 10"/>
          <p:cNvPicPr>
            <a:picLocks noChangeAspect="1"/>
          </p:cNvPicPr>
          <p:nvPr/>
        </p:nvPicPr>
        <p:blipFill>
          <a:blip r:embed="rId5"/>
          <a:stretch>
            <a:fillRect/>
          </a:stretch>
        </p:blipFill>
        <p:spPr>
          <a:xfrm>
            <a:off x="8303443" y="4027935"/>
            <a:ext cx="3674410" cy="1799029"/>
          </a:xfrm>
          <a:prstGeom prst="rect">
            <a:avLst/>
          </a:prstGeom>
          <a:ln>
            <a:solidFill>
              <a:schemeClr val="tx1"/>
            </a:solidFill>
          </a:ln>
        </p:spPr>
      </p:pic>
      <p:sp>
        <p:nvSpPr>
          <p:cNvPr id="12" name="文本框 11"/>
          <p:cNvSpPr txBox="1"/>
          <p:nvPr/>
        </p:nvSpPr>
        <p:spPr>
          <a:xfrm>
            <a:off x="5941328" y="5889983"/>
            <a:ext cx="992579" cy="338554"/>
          </a:xfrm>
          <a:prstGeom prst="rect">
            <a:avLst/>
          </a:prstGeom>
          <a:noFill/>
        </p:spPr>
        <p:txBody>
          <a:bodyPr wrap="none" rtlCol="0">
            <a:spAutoFit/>
          </a:bodyPr>
          <a:lstStyle/>
          <a:p>
            <a:pPr fontAlgn="auto">
              <a:spcBef>
                <a:spcPts val="0"/>
              </a:spcBef>
              <a:spcAft>
                <a:spcPts val="0"/>
              </a:spcAft>
            </a:pPr>
            <a:r>
              <a:rPr lang="zh-CN" altLang="en-US" sz="1600" dirty="0">
                <a:solidFill>
                  <a:srgbClr val="333333"/>
                </a:solidFill>
                <a:latin typeface="Alibaba PuHuiTi R" pitchFamily="18" charset="-122"/>
                <a:ea typeface="Alibaba PuHuiTi R" pitchFamily="18" charset="-122"/>
                <a:cs typeface="Alibaba PuHuiTi R" pitchFamily="18" charset="-122"/>
              </a:rPr>
              <a:t>测试样本</a:t>
            </a:r>
          </a:p>
        </p:txBody>
      </p:sp>
      <p:sp>
        <p:nvSpPr>
          <p:cNvPr id="13" name="文本框 12"/>
          <p:cNvSpPr txBox="1"/>
          <p:nvPr/>
        </p:nvSpPr>
        <p:spPr>
          <a:xfrm>
            <a:off x="9640454" y="5889983"/>
            <a:ext cx="1194558" cy="338554"/>
          </a:xfrm>
          <a:prstGeom prst="rect">
            <a:avLst/>
          </a:prstGeom>
          <a:noFill/>
        </p:spPr>
        <p:txBody>
          <a:bodyPr wrap="none" rtlCol="0">
            <a:spAutoFit/>
          </a:bodyPr>
          <a:lstStyle/>
          <a:p>
            <a:pPr fontAlgn="auto">
              <a:spcBef>
                <a:spcPts val="0"/>
              </a:spcBef>
              <a:spcAft>
                <a:spcPts val="0"/>
              </a:spcAft>
            </a:pPr>
            <a:r>
              <a:rPr lang="zh-CN" altLang="en-US" sz="1600" dirty="0">
                <a:solidFill>
                  <a:srgbClr val="333333"/>
                </a:solidFill>
                <a:latin typeface="Alibaba PuHuiTi R" pitchFamily="18" charset="-122"/>
                <a:ea typeface="Alibaba PuHuiTi R" pitchFamily="18" charset="-122"/>
                <a:cs typeface="Alibaba PuHuiTi R" pitchFamily="18" charset="-122"/>
              </a:rPr>
              <a:t>跨时间样本</a:t>
            </a:r>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4 </a:t>
            </a:r>
            <a:r>
              <a:rPr kumimoji="1" lang="en-US" altLang="zh-CN" dirty="0" err="1">
                <a:solidFill>
                  <a:srgbClr val="404040"/>
                </a:solidFill>
              </a:rPr>
              <a:t>Bivar</a:t>
            </a:r>
            <a:r>
              <a:rPr kumimoji="1" lang="zh-CN" altLang="en-US" dirty="0">
                <a:solidFill>
                  <a:srgbClr val="404040"/>
                </a:solidFill>
              </a:rPr>
              <a:t>图</a:t>
            </a:r>
            <a:r>
              <a:rPr kumimoji="1" lang="en-US" altLang="zh-CN" dirty="0">
                <a:solidFill>
                  <a:srgbClr val="404040"/>
                </a:solidFill>
              </a:rPr>
              <a:t>,</a:t>
            </a:r>
            <a:r>
              <a:rPr kumimoji="1" lang="zh-CN" altLang="en-US" dirty="0">
                <a:solidFill>
                  <a:srgbClr val="404040"/>
                </a:solidFill>
              </a:rPr>
              <a:t>调整分箱</a:t>
            </a:r>
          </a:p>
        </p:txBody>
      </p:sp>
      <p:sp>
        <p:nvSpPr>
          <p:cNvPr id="2" name="矩形 1"/>
          <p:cNvSpPr/>
          <p:nvPr/>
        </p:nvSpPr>
        <p:spPr>
          <a:xfrm>
            <a:off x="845575" y="1457271"/>
            <a:ext cx="9999406"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由于前</a:t>
            </a:r>
            <a:r>
              <a:rPr lang="en-US" altLang="zh-CN" sz="1600" dirty="0">
                <a:solidFill>
                  <a:srgbClr val="333333"/>
                </a:solidFill>
                <a:latin typeface="Alibaba PuHuiTi R" pitchFamily="18" charset="-122"/>
                <a:ea typeface="Alibaba PuHuiTi R" pitchFamily="18" charset="-122"/>
                <a:cs typeface="Alibaba PuHuiTi R" pitchFamily="18" charset="-122"/>
              </a:rPr>
              <a:t>3</a:t>
            </a:r>
            <a:r>
              <a:rPr lang="zh-CN" altLang="en-US" sz="1600" dirty="0">
                <a:solidFill>
                  <a:srgbClr val="333333"/>
                </a:solidFill>
                <a:latin typeface="Alibaba PuHuiTi R" pitchFamily="18" charset="-122"/>
                <a:ea typeface="Alibaba PuHuiTi R" pitchFamily="18" charset="-122"/>
                <a:cs typeface="Alibaba PuHuiTi R" pitchFamily="18" charset="-122"/>
              </a:rPr>
              <a:t>箱的变化趋势与整体不符（整体为递减趋势），因此在接下来的步骤中将其合并。第</a:t>
            </a:r>
            <a:r>
              <a:rPr lang="en-US" altLang="zh-CN" sz="1600" dirty="0">
                <a:solidFill>
                  <a:srgbClr val="333333"/>
                </a:solidFill>
                <a:latin typeface="Alibaba PuHuiTi R" pitchFamily="18" charset="-122"/>
                <a:ea typeface="Alibaba PuHuiTi R" pitchFamily="18" charset="-122"/>
                <a:cs typeface="Alibaba PuHuiTi R" pitchFamily="18" charset="-122"/>
              </a:rPr>
              <a:t>4</a:t>
            </a:r>
            <a:r>
              <a:rPr lang="zh-CN" altLang="en-US" sz="1600" dirty="0">
                <a:solidFill>
                  <a:srgbClr val="333333"/>
                </a:solidFill>
                <a:latin typeface="Alibaba PuHuiTi R" pitchFamily="18" charset="-122"/>
                <a:ea typeface="Alibaba PuHuiTi R" pitchFamily="18" charset="-122"/>
                <a:cs typeface="Alibaba PuHuiTi R" pitchFamily="18" charset="-122"/>
              </a:rPr>
              <a:t>～</a:t>
            </a:r>
            <a:r>
              <a:rPr lang="en-US" altLang="zh-CN" sz="1600" dirty="0">
                <a:solidFill>
                  <a:srgbClr val="333333"/>
                </a:solidFill>
                <a:latin typeface="Alibaba PuHuiTi R" pitchFamily="18" charset="-122"/>
                <a:ea typeface="Alibaba PuHuiTi R" pitchFamily="18" charset="-122"/>
                <a:cs typeface="Alibaba PuHuiTi R" pitchFamily="18" charset="-122"/>
              </a:rPr>
              <a:t>6</a:t>
            </a:r>
            <a:r>
              <a:rPr lang="zh-CN" altLang="en-US" sz="1600" dirty="0">
                <a:solidFill>
                  <a:srgbClr val="333333"/>
                </a:solidFill>
                <a:latin typeface="Alibaba PuHuiTi R" pitchFamily="18" charset="-122"/>
                <a:ea typeface="Alibaba PuHuiTi R" pitchFamily="18" charset="-122"/>
                <a:cs typeface="Alibaba PuHuiTi R" pitchFamily="18" charset="-122"/>
              </a:rPr>
              <a:t>箱合并，最后</a:t>
            </a:r>
            <a:r>
              <a:rPr lang="en-US" altLang="zh-CN" sz="1600" dirty="0">
                <a:solidFill>
                  <a:srgbClr val="333333"/>
                </a:solidFill>
                <a:latin typeface="Alibaba PuHuiTi R" pitchFamily="18" charset="-122"/>
                <a:ea typeface="Alibaba PuHuiTi R" pitchFamily="18" charset="-122"/>
                <a:cs typeface="Alibaba PuHuiTi R" pitchFamily="18" charset="-122"/>
              </a:rPr>
              <a:t>3</a:t>
            </a:r>
            <a:r>
              <a:rPr lang="zh-CN" altLang="en-US" sz="1600" dirty="0">
                <a:solidFill>
                  <a:srgbClr val="333333"/>
                </a:solidFill>
                <a:latin typeface="Alibaba PuHuiTi R" pitchFamily="18" charset="-122"/>
                <a:ea typeface="Alibaba PuHuiTi R" pitchFamily="18" charset="-122"/>
                <a:cs typeface="Alibaba PuHuiTi R" pitchFamily="18" charset="-122"/>
              </a:rPr>
              <a:t>箱进行合并。从而得到严格递减的变化趋势。</a:t>
            </a:r>
            <a:endParaRPr lang="zh-CN" altLang="en-US" sz="1600" dirty="0">
              <a:latin typeface="Alibaba PuHuiTi R" pitchFamily="18" charset="-122"/>
              <a:ea typeface="Alibaba PuHuiTi R" pitchFamily="18" charset="-122"/>
              <a:cs typeface="Alibaba PuHuiTi R" pitchFamily="18" charset="-122"/>
            </a:endParaRPr>
          </a:p>
        </p:txBody>
      </p:sp>
      <p:sp>
        <p:nvSpPr>
          <p:cNvPr id="9" name="文本框 8"/>
          <p:cNvSpPr txBox="1"/>
          <p:nvPr/>
        </p:nvSpPr>
        <p:spPr>
          <a:xfrm>
            <a:off x="1986252" y="6365089"/>
            <a:ext cx="992579" cy="338554"/>
          </a:xfrm>
          <a:prstGeom prst="rect">
            <a:avLst/>
          </a:prstGeom>
          <a:noFill/>
        </p:spPr>
        <p:txBody>
          <a:bodyPr wrap="none" rtlCol="0">
            <a:spAutoFit/>
          </a:bodyPr>
          <a:lstStyle/>
          <a:p>
            <a:pPr fontAlgn="auto">
              <a:spcBef>
                <a:spcPts val="0"/>
              </a:spcBef>
              <a:spcAft>
                <a:spcPts val="0"/>
              </a:spcAft>
            </a:pPr>
            <a:r>
              <a:rPr lang="zh-CN" altLang="en-US" sz="1600" dirty="0">
                <a:solidFill>
                  <a:srgbClr val="333333"/>
                </a:solidFill>
                <a:latin typeface="Alibaba PuHuiTi R" pitchFamily="18" charset="-122"/>
                <a:ea typeface="Alibaba PuHuiTi R" pitchFamily="18" charset="-122"/>
                <a:cs typeface="Alibaba PuHuiTi R" pitchFamily="18" charset="-122"/>
              </a:rPr>
              <a:t>开发样本</a:t>
            </a:r>
          </a:p>
        </p:txBody>
      </p:sp>
      <p:sp>
        <p:nvSpPr>
          <p:cNvPr id="12" name="文本框 11"/>
          <p:cNvSpPr txBox="1"/>
          <p:nvPr/>
        </p:nvSpPr>
        <p:spPr>
          <a:xfrm>
            <a:off x="5845278" y="6365089"/>
            <a:ext cx="992579" cy="338554"/>
          </a:xfrm>
          <a:prstGeom prst="rect">
            <a:avLst/>
          </a:prstGeom>
          <a:noFill/>
        </p:spPr>
        <p:txBody>
          <a:bodyPr wrap="none" rtlCol="0">
            <a:spAutoFit/>
          </a:bodyPr>
          <a:lstStyle/>
          <a:p>
            <a:pPr fontAlgn="auto">
              <a:spcBef>
                <a:spcPts val="0"/>
              </a:spcBef>
              <a:spcAft>
                <a:spcPts val="0"/>
              </a:spcAft>
            </a:pPr>
            <a:r>
              <a:rPr lang="zh-CN" altLang="en-US" sz="1600" dirty="0">
                <a:solidFill>
                  <a:srgbClr val="333333"/>
                </a:solidFill>
                <a:latin typeface="Alibaba PuHuiTi R" pitchFamily="18" charset="-122"/>
                <a:ea typeface="Alibaba PuHuiTi R" pitchFamily="18" charset="-122"/>
                <a:cs typeface="Alibaba PuHuiTi R" pitchFamily="18" charset="-122"/>
              </a:rPr>
              <a:t>测试样本</a:t>
            </a:r>
          </a:p>
        </p:txBody>
      </p:sp>
      <p:sp>
        <p:nvSpPr>
          <p:cNvPr id="13" name="文本框 12"/>
          <p:cNvSpPr txBox="1"/>
          <p:nvPr/>
        </p:nvSpPr>
        <p:spPr>
          <a:xfrm>
            <a:off x="9650423" y="6365089"/>
            <a:ext cx="1194558" cy="338554"/>
          </a:xfrm>
          <a:prstGeom prst="rect">
            <a:avLst/>
          </a:prstGeom>
          <a:noFill/>
        </p:spPr>
        <p:txBody>
          <a:bodyPr wrap="none" rtlCol="0">
            <a:spAutoFit/>
          </a:bodyPr>
          <a:lstStyle/>
          <a:p>
            <a:pPr fontAlgn="auto">
              <a:spcBef>
                <a:spcPts val="0"/>
              </a:spcBef>
              <a:spcAft>
                <a:spcPts val="0"/>
              </a:spcAft>
            </a:pPr>
            <a:r>
              <a:rPr lang="zh-CN" altLang="en-US" sz="1600" dirty="0">
                <a:solidFill>
                  <a:srgbClr val="333333"/>
                </a:solidFill>
                <a:latin typeface="Alibaba PuHuiTi R" pitchFamily="18" charset="-122"/>
                <a:ea typeface="Alibaba PuHuiTi R" pitchFamily="18" charset="-122"/>
                <a:cs typeface="Alibaba PuHuiTi R" pitchFamily="18" charset="-122"/>
              </a:rPr>
              <a:t>跨时间样本</a:t>
            </a:r>
          </a:p>
        </p:txBody>
      </p:sp>
      <p:sp>
        <p:nvSpPr>
          <p:cNvPr id="7" name="矩形 6"/>
          <p:cNvSpPr/>
          <p:nvPr/>
        </p:nvSpPr>
        <p:spPr>
          <a:xfrm>
            <a:off x="1209368" y="2042046"/>
            <a:ext cx="6096000" cy="2246769"/>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adj_bin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0.16666666666666666</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0.35897435897435903</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combiner.set_rules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adj_bin</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dev_slct3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combiner.transform</a:t>
            </a:r>
            <a:r>
              <a:rPr lang="en-GB" altLang="zh-CN" sz="1400" dirty="0">
                <a:solidFill>
                  <a:srgbClr val="000000"/>
                </a:solidFill>
                <a:latin typeface="Alibaba PuHuiTi R" pitchFamily="18" charset="-122"/>
                <a:ea typeface="Alibaba PuHuiTi R" pitchFamily="18" charset="-122"/>
                <a:cs typeface="Alibaba PuHuiTi R" pitchFamily="18" charset="-122"/>
              </a:rPr>
              <a:t>(dev_slct1)</a:t>
            </a:r>
          </a:p>
          <a:p>
            <a:r>
              <a:rPr lang="en-GB" altLang="zh-CN" sz="1400" dirty="0">
                <a:solidFill>
                  <a:srgbClr val="000000"/>
                </a:solidFill>
                <a:latin typeface="Alibaba PuHuiTi R" pitchFamily="18" charset="-122"/>
                <a:ea typeface="Alibaba PuHuiTi R" pitchFamily="18" charset="-122"/>
                <a:cs typeface="Alibaba PuHuiTi R" pitchFamily="18" charset="-122"/>
              </a:rPr>
              <a:t>val3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combiner.transform</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a:t>
            </a:r>
            <a:r>
              <a:rPr lang="en-GB" altLang="zh-CN" sz="1400" dirty="0">
                <a:solidFill>
                  <a:srgbClr val="000000"/>
                </a:solidFill>
                <a:latin typeface="Alibaba PuHuiTi R" pitchFamily="18" charset="-122"/>
                <a:ea typeface="Alibaba PuHuiTi R" pitchFamily="18" charset="-122"/>
                <a:cs typeface="Alibaba PuHuiTi R" pitchFamily="18" charset="-122"/>
              </a:rPr>
              <a:t>[dev_slct1.columns])</a:t>
            </a:r>
          </a:p>
          <a:p>
            <a:r>
              <a:rPr lang="en-GB" altLang="zh-CN" sz="1400" dirty="0">
                <a:solidFill>
                  <a:srgbClr val="000000"/>
                </a:solidFill>
                <a:latin typeface="Alibaba PuHuiTi R" pitchFamily="18" charset="-122"/>
                <a:ea typeface="Alibaba PuHuiTi R" pitchFamily="18" charset="-122"/>
                <a:cs typeface="Alibaba PuHuiTi R" pitchFamily="18" charset="-122"/>
              </a:rPr>
              <a:t>off3 = </a:t>
            </a:r>
            <a:r>
              <a:rPr lang="en-GB" altLang="zh-CN" sz="1400" dirty="0" err="1">
                <a:solidFill>
                  <a:srgbClr val="000000"/>
                </a:solidFill>
                <a:latin typeface="Alibaba PuHuiTi R" pitchFamily="18" charset="-122"/>
                <a:ea typeface="Alibaba PuHuiTi R" pitchFamily="18" charset="-122"/>
                <a:cs typeface="Alibaba PuHuiTi R" pitchFamily="18" charset="-122"/>
              </a:rPr>
              <a:t>combiner.transform</a:t>
            </a:r>
            <a:r>
              <a:rPr lang="en-GB" altLang="zh-CN" sz="1400" dirty="0">
                <a:solidFill>
                  <a:srgbClr val="000000"/>
                </a:solidFill>
                <a:latin typeface="Alibaba PuHuiTi R" pitchFamily="18" charset="-122"/>
                <a:ea typeface="Alibaba PuHuiTi R" pitchFamily="18" charset="-122"/>
                <a:cs typeface="Alibaba PuHuiTi R" pitchFamily="18" charset="-122"/>
              </a:rPr>
              <a:t>(off[dev_slct1.columns])</a:t>
            </a:r>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画出</a:t>
            </a:r>
            <a:r>
              <a:rPr lang="en-GB" altLang="zh-CN" sz="1400" dirty="0" err="1">
                <a:solidFill>
                  <a:srgbClr val="008000"/>
                </a:solidFill>
                <a:latin typeface="Alibaba PuHuiTi R" pitchFamily="18" charset="-122"/>
                <a:ea typeface="Alibaba PuHuiTi R" pitchFamily="18" charset="-122"/>
                <a:cs typeface="Alibaba PuHuiTi R" pitchFamily="18" charset="-122"/>
              </a:rPr>
              <a:t>Bivar</a:t>
            </a:r>
            <a:r>
              <a:rPr lang="zh-CN" altLang="en-US" sz="1400" dirty="0">
                <a:solidFill>
                  <a:srgbClr val="008000"/>
                </a:solidFill>
                <a:latin typeface="Alibaba PuHuiTi R" pitchFamily="18" charset="-122"/>
                <a:ea typeface="Alibaba PuHuiTi R" pitchFamily="18" charset="-122"/>
                <a:cs typeface="Alibaba PuHuiTi R" pitchFamily="18" charset="-122"/>
              </a:rPr>
              <a:t>图</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(dev_slct3,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(val3,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bin_plot</a:t>
            </a:r>
            <a:r>
              <a:rPr lang="en-GB" altLang="zh-CN" sz="1400" dirty="0">
                <a:solidFill>
                  <a:srgbClr val="000000"/>
                </a:solidFill>
                <a:latin typeface="Alibaba PuHuiTi R" pitchFamily="18" charset="-122"/>
                <a:ea typeface="Alibaba PuHuiTi R" pitchFamily="18" charset="-122"/>
                <a:cs typeface="Alibaba PuHuiTi R" pitchFamily="18" charset="-122"/>
              </a:rPr>
              <a:t>(off3,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710880" y="4426579"/>
            <a:ext cx="3658508" cy="1800746"/>
          </a:xfrm>
          <a:prstGeom prst="rect">
            <a:avLst/>
          </a:prstGeom>
          <a:ln>
            <a:solidFill>
              <a:schemeClr val="tx1"/>
            </a:solidFill>
          </a:ln>
        </p:spPr>
      </p:pic>
      <p:pic>
        <p:nvPicPr>
          <p:cNvPr id="14" name="图片 13"/>
          <p:cNvPicPr>
            <a:picLocks noChangeAspect="1"/>
          </p:cNvPicPr>
          <p:nvPr/>
        </p:nvPicPr>
        <p:blipFill>
          <a:blip r:embed="rId4"/>
          <a:stretch>
            <a:fillRect/>
          </a:stretch>
        </p:blipFill>
        <p:spPr>
          <a:xfrm>
            <a:off x="4513326" y="4422077"/>
            <a:ext cx="3658508" cy="1805248"/>
          </a:xfrm>
          <a:prstGeom prst="rect">
            <a:avLst/>
          </a:prstGeom>
          <a:ln>
            <a:solidFill>
              <a:schemeClr val="tx1"/>
            </a:solidFill>
          </a:ln>
        </p:spPr>
      </p:pic>
      <p:pic>
        <p:nvPicPr>
          <p:cNvPr id="15" name="图片 14"/>
          <p:cNvPicPr>
            <a:picLocks noChangeAspect="1"/>
          </p:cNvPicPr>
          <p:nvPr/>
        </p:nvPicPr>
        <p:blipFill>
          <a:blip r:embed="rId5"/>
          <a:stretch>
            <a:fillRect/>
          </a:stretch>
        </p:blipFill>
        <p:spPr>
          <a:xfrm>
            <a:off x="8315772" y="4414436"/>
            <a:ext cx="3660074" cy="182053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5 </a:t>
            </a:r>
            <a:r>
              <a:rPr kumimoji="1" lang="zh-CN" altLang="en-US" dirty="0">
                <a:solidFill>
                  <a:srgbClr val="404040"/>
                </a:solidFill>
              </a:rPr>
              <a:t>绘制负样本占比关联图</a:t>
            </a:r>
          </a:p>
        </p:txBody>
      </p:sp>
      <p:sp>
        <p:nvSpPr>
          <p:cNvPr id="5" name="矩形 4"/>
          <p:cNvSpPr/>
          <p:nvPr/>
        </p:nvSpPr>
        <p:spPr>
          <a:xfrm>
            <a:off x="825909" y="1457271"/>
            <a:ext cx="6096000" cy="523220"/>
          </a:xfrm>
          <a:prstGeom prst="rect">
            <a:avLst/>
          </a:prstGeom>
          <a:solidFill>
            <a:srgbClr val="FFFFE4"/>
          </a:solidFill>
          <a:ln>
            <a:solidFill>
              <a:schemeClr val="tx1"/>
            </a:solidFill>
          </a:ln>
        </p:spPr>
        <p:txBody>
          <a:bodyPr>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([dev_slct3,val3,off3], join=</a:t>
            </a:r>
            <a:r>
              <a:rPr lang="en-GB" altLang="zh-CN" sz="1400" dirty="0">
                <a:solidFill>
                  <a:srgbClr val="A31515"/>
                </a:solidFill>
                <a:latin typeface="Alibaba PuHuiTi R" pitchFamily="18" charset="-122"/>
                <a:ea typeface="Alibaba PuHuiTi R" pitchFamily="18" charset="-122"/>
                <a:cs typeface="Alibaba PuHuiTi R" pitchFamily="18" charset="-122"/>
              </a:rPr>
              <a:t>'inner'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badrate_plot</a:t>
            </a:r>
            <a:r>
              <a:rPr lang="en-GB" altLang="zh-CN" sz="1400" dirty="0">
                <a:solidFill>
                  <a:srgbClr val="000000"/>
                </a:solidFill>
                <a:latin typeface="Alibaba PuHuiTi R" pitchFamily="18" charset="-122"/>
                <a:ea typeface="Alibaba PuHuiTi R" pitchFamily="18" charset="-122"/>
                <a:cs typeface="Alibaba PuHuiTi R" pitchFamily="18" charset="-122"/>
              </a:rPr>
              <a:t>(data,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by=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act_info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6" name="图片 5"/>
          <p:cNvPicPr>
            <a:picLocks noChangeAspect="1"/>
          </p:cNvPicPr>
          <p:nvPr/>
        </p:nvPicPr>
        <p:blipFill>
          <a:blip r:embed="rId3"/>
          <a:stretch>
            <a:fillRect/>
          </a:stretch>
        </p:blipFill>
        <p:spPr>
          <a:xfrm>
            <a:off x="825909" y="2114433"/>
            <a:ext cx="6399776" cy="2965362"/>
          </a:xfrm>
          <a:prstGeom prst="rect">
            <a:avLst/>
          </a:prstGeom>
          <a:ln>
            <a:solidFill>
              <a:schemeClr val="tx1"/>
            </a:solidFill>
          </a:ln>
        </p:spPr>
      </p:pic>
      <p:sp>
        <p:nvSpPr>
          <p:cNvPr id="10" name="矩形 9"/>
          <p:cNvSpPr/>
          <p:nvPr/>
        </p:nvSpPr>
        <p:spPr>
          <a:xfrm>
            <a:off x="825909" y="5213737"/>
            <a:ext cx="10343536" cy="584775"/>
          </a:xfrm>
          <a:prstGeom prst="rect">
            <a:avLst/>
          </a:prstGeom>
        </p:spPr>
        <p:txBody>
          <a:bodyPr wrap="square">
            <a:spAutoFit/>
          </a:bodyPr>
          <a:lstStyle/>
          <a:p>
            <a:r>
              <a:rPr lang="zh-CN" altLang="en-US" sz="1600" dirty="0">
                <a:solidFill>
                  <a:srgbClr val="333333"/>
                </a:solidFill>
                <a:latin typeface="Alibaba PuHuiTi R" pitchFamily="18" charset="-122"/>
                <a:ea typeface="Alibaba PuHuiTi R" pitchFamily="18" charset="-122"/>
                <a:cs typeface="Alibaba PuHuiTi R" pitchFamily="18" charset="-122"/>
              </a:rPr>
              <a:t>上图中</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图中的线没有交叉</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故不需要对该特征的分组进行合并</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即使有少量交叉也不会对结果造成明显的影响</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只有当错位比较严重的情况下才进行调整</a:t>
            </a: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5 </a:t>
            </a:r>
            <a:r>
              <a:rPr kumimoji="1" lang="zh-CN" altLang="en-US" dirty="0">
                <a:solidFill>
                  <a:srgbClr val="404040"/>
                </a:solidFill>
              </a:rPr>
              <a:t>绘制负样本占比关联图</a:t>
            </a:r>
          </a:p>
        </p:txBody>
      </p:sp>
      <p:sp>
        <p:nvSpPr>
          <p:cNvPr id="10" name="矩形 9"/>
          <p:cNvSpPr/>
          <p:nvPr/>
        </p:nvSpPr>
        <p:spPr>
          <a:xfrm>
            <a:off x="825909" y="5333144"/>
            <a:ext cx="10343536" cy="338554"/>
          </a:xfrm>
          <a:prstGeom prst="rect">
            <a:avLst/>
          </a:prstGeom>
        </p:spPr>
        <p:txBody>
          <a:bodyPr wrap="square">
            <a:spAutoFit/>
          </a:bodyPr>
          <a:lstStyle/>
          <a:p>
            <a:r>
              <a:rPr lang="zh-CN" altLang="en-US" sz="1600" dirty="0">
                <a:latin typeface="Alibaba PuHuiTi R" pitchFamily="18" charset="-122"/>
                <a:ea typeface="Alibaba PuHuiTi R" pitchFamily="18" charset="-122"/>
                <a:cs typeface="Alibaba PuHuiTi R" pitchFamily="18" charset="-122"/>
              </a:rPr>
              <a:t>上图中</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有变量错位情况</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属于可以容忍范围</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也可以考虑将变量</a:t>
            </a:r>
            <a:r>
              <a:rPr lang="en-GB" altLang="zh-CN" sz="1600" dirty="0" err="1">
                <a:latin typeface="Alibaba PuHuiTi R" pitchFamily="18" charset="-122"/>
                <a:ea typeface="Alibaba PuHuiTi R" pitchFamily="18" charset="-122"/>
                <a:cs typeface="Alibaba PuHuiTi R" pitchFamily="18" charset="-122"/>
              </a:rPr>
              <a:t>person_info</a:t>
            </a:r>
            <a:r>
              <a:rPr lang="zh-CN" altLang="en-US" sz="1600" dirty="0">
                <a:latin typeface="Alibaba PuHuiTi R" pitchFamily="18" charset="-122"/>
                <a:ea typeface="Alibaba PuHuiTi R" pitchFamily="18" charset="-122"/>
                <a:cs typeface="Alibaba PuHuiTi R" pitchFamily="18" charset="-122"/>
              </a:rPr>
              <a:t>中编号为</a:t>
            </a:r>
            <a:r>
              <a:rPr lang="en-US" altLang="zh-CN" sz="1600" dirty="0">
                <a:latin typeface="Alibaba PuHuiTi R" pitchFamily="18" charset="-122"/>
                <a:ea typeface="Alibaba PuHuiTi R" pitchFamily="18" charset="-122"/>
                <a:cs typeface="Alibaba PuHuiTi R" pitchFamily="18" charset="-122"/>
              </a:rPr>
              <a:t>3,4,5</a:t>
            </a:r>
            <a:r>
              <a:rPr lang="zh-CN" altLang="en-US" sz="1600" dirty="0">
                <a:latin typeface="Alibaba PuHuiTi R" pitchFamily="18" charset="-122"/>
                <a:ea typeface="Alibaba PuHuiTi R" pitchFamily="18" charset="-122"/>
                <a:cs typeface="Alibaba PuHuiTi R" pitchFamily="18" charset="-122"/>
              </a:rPr>
              <a:t>的箱合并</a:t>
            </a:r>
          </a:p>
        </p:txBody>
      </p:sp>
      <p:sp>
        <p:nvSpPr>
          <p:cNvPr id="2" name="矩形 1"/>
          <p:cNvSpPr/>
          <p:nvPr/>
        </p:nvSpPr>
        <p:spPr>
          <a:xfrm>
            <a:off x="825909" y="1439282"/>
            <a:ext cx="8750710" cy="523220"/>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([dev_slct3,val3,off3], join=</a:t>
            </a:r>
            <a:r>
              <a:rPr lang="en-GB" altLang="zh-CN" sz="1400" dirty="0">
                <a:solidFill>
                  <a:srgbClr val="A31515"/>
                </a:solidFill>
                <a:latin typeface="Alibaba PuHuiTi R" pitchFamily="18" charset="-122"/>
                <a:ea typeface="Alibaba PuHuiTi R" pitchFamily="18" charset="-122"/>
                <a:cs typeface="Alibaba PuHuiTi R" pitchFamily="18" charset="-122"/>
              </a:rPr>
              <a:t>'inner'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badrate_plot</a:t>
            </a:r>
            <a:r>
              <a:rPr lang="en-GB" altLang="zh-CN" sz="1400" dirty="0">
                <a:solidFill>
                  <a:srgbClr val="000000"/>
                </a:solidFill>
                <a:latin typeface="Alibaba PuHuiTi R" pitchFamily="18" charset="-122"/>
                <a:ea typeface="Alibaba PuHuiTi R" pitchFamily="18" charset="-122"/>
                <a:cs typeface="Alibaba PuHuiTi R" pitchFamily="18" charset="-122"/>
              </a:rPr>
              <a:t>(data, 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target=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by=</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person_info</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3"/>
          <a:stretch>
            <a:fillRect/>
          </a:stretch>
        </p:blipFill>
        <p:spPr>
          <a:xfrm>
            <a:off x="825909" y="2024882"/>
            <a:ext cx="6995241" cy="3192744"/>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6 WOE</a:t>
            </a:r>
            <a:r>
              <a:rPr kumimoji="1" lang="zh-CN" altLang="en-US" dirty="0">
                <a:solidFill>
                  <a:srgbClr val="404040"/>
                </a:solidFill>
              </a:rPr>
              <a:t>编码</a:t>
            </a:r>
            <a:r>
              <a:rPr kumimoji="1" lang="en-US" altLang="zh-CN" dirty="0">
                <a:solidFill>
                  <a:srgbClr val="404040"/>
                </a:solidFill>
              </a:rPr>
              <a:t>,</a:t>
            </a:r>
            <a:r>
              <a:rPr kumimoji="1" lang="zh-CN" altLang="en-US" dirty="0">
                <a:solidFill>
                  <a:srgbClr val="404040"/>
                </a:solidFill>
              </a:rPr>
              <a:t>并验证</a:t>
            </a:r>
            <a:r>
              <a:rPr kumimoji="1" lang="en-US" altLang="zh-CN" dirty="0">
                <a:solidFill>
                  <a:srgbClr val="404040"/>
                </a:solidFill>
              </a:rPr>
              <a:t>IV</a:t>
            </a:r>
          </a:p>
        </p:txBody>
      </p:sp>
      <p:sp>
        <p:nvSpPr>
          <p:cNvPr id="5" name="矩形 4"/>
          <p:cNvSpPr/>
          <p:nvPr/>
        </p:nvSpPr>
        <p:spPr>
          <a:xfrm>
            <a:off x="869172" y="1459368"/>
            <a:ext cx="7163783" cy="1169551"/>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t = </a:t>
            </a:r>
            <a:r>
              <a:rPr lang="en-GB" altLang="zh-CN" sz="1400" dirty="0" err="1">
                <a:solidFill>
                  <a:srgbClr val="000000"/>
                </a:solidFill>
                <a:latin typeface="Alibaba PuHuiTi R" pitchFamily="18" charset="-122"/>
                <a:ea typeface="Alibaba PuHuiTi R" pitchFamily="18" charset="-122"/>
                <a:cs typeface="Alibaba PuHuiTi R" pitchFamily="18" charset="-122"/>
              </a:rPr>
              <a:t>toad.transform.WOETransformer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dev_slct3_woe = </a:t>
            </a:r>
            <a:r>
              <a:rPr lang="en-GB" altLang="zh-CN" sz="1400" dirty="0" err="1">
                <a:solidFill>
                  <a:srgbClr val="000000"/>
                </a:solidFill>
                <a:latin typeface="Alibaba PuHuiTi R" pitchFamily="18" charset="-122"/>
                <a:ea typeface="Alibaba PuHuiTi R" pitchFamily="18" charset="-122"/>
                <a:cs typeface="Alibaba PuHuiTi R" pitchFamily="18" charset="-122"/>
              </a:rPr>
              <a:t>t.fit_transform</a:t>
            </a:r>
            <a:r>
              <a:rPr lang="en-GB" altLang="zh-CN" sz="1400" dirty="0">
                <a:solidFill>
                  <a:srgbClr val="000000"/>
                </a:solidFill>
                <a:latin typeface="Alibaba PuHuiTi R" pitchFamily="18" charset="-122"/>
                <a:ea typeface="Alibaba PuHuiTi R" pitchFamily="18" charset="-122"/>
                <a:cs typeface="Alibaba PuHuiTi R" pitchFamily="18" charset="-122"/>
              </a:rPr>
              <a:t>(dev_slct3, dev_slct3[</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val_woe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t.transform</a:t>
            </a:r>
            <a:r>
              <a:rPr lang="en-GB" altLang="zh-CN" sz="1400" dirty="0">
                <a:solidFill>
                  <a:srgbClr val="000000"/>
                </a:solidFill>
                <a:latin typeface="Alibaba PuHuiTi R" pitchFamily="18" charset="-122"/>
                <a:ea typeface="Alibaba PuHuiTi R" pitchFamily="18" charset="-122"/>
                <a:cs typeface="Alibaba PuHuiTi R" pitchFamily="18" charset="-122"/>
              </a:rPr>
              <a:t>(val3[dev_slct3.columns]) </a:t>
            </a:r>
          </a:p>
          <a:p>
            <a:r>
              <a:rPr lang="en-GB" altLang="zh-CN" sz="1400" dirty="0" err="1">
                <a:solidFill>
                  <a:srgbClr val="000000"/>
                </a:solidFill>
                <a:latin typeface="Alibaba PuHuiTi R" pitchFamily="18" charset="-122"/>
                <a:ea typeface="Alibaba PuHuiTi R" pitchFamily="18" charset="-122"/>
                <a:cs typeface="Alibaba PuHuiTi R" pitchFamily="18" charset="-122"/>
              </a:rPr>
              <a:t>off_woe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t.transform</a:t>
            </a:r>
            <a:r>
              <a:rPr lang="en-GB" altLang="zh-CN" sz="1400" dirty="0">
                <a:solidFill>
                  <a:srgbClr val="000000"/>
                </a:solidFill>
                <a:latin typeface="Alibaba PuHuiTi R" pitchFamily="18" charset="-122"/>
                <a:ea typeface="Alibaba PuHuiTi R" pitchFamily="18" charset="-122"/>
                <a:cs typeface="Alibaba PuHuiTi R" pitchFamily="18" charset="-122"/>
              </a:rPr>
              <a:t>(off3[dev_slct3.columns]) </a:t>
            </a:r>
          </a:p>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([dev_slct3_woe, </a:t>
            </a:r>
            <a:r>
              <a:rPr lang="en-GB" altLang="zh-CN" sz="1400" dirty="0" err="1">
                <a:solidFill>
                  <a:srgbClr val="000000"/>
                </a:solidFill>
                <a:latin typeface="Alibaba PuHuiTi R" pitchFamily="18" charset="-122"/>
                <a:ea typeface="Alibaba PuHuiTi R" pitchFamily="18" charset="-122"/>
                <a:cs typeface="Alibaba PuHuiTi R" pitchFamily="18" charset="-122"/>
              </a:rPr>
              <a:t>val_woe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off_woe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6" name="矩形 5"/>
          <p:cNvSpPr/>
          <p:nvPr/>
        </p:nvSpPr>
        <p:spPr>
          <a:xfrm>
            <a:off x="869172" y="2762553"/>
            <a:ext cx="3190297"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计算训练样本与测试样本的</a:t>
            </a:r>
            <a:r>
              <a:rPr lang="en-GB" altLang="zh-CN" sz="1600" dirty="0">
                <a:solidFill>
                  <a:srgbClr val="333333"/>
                </a:solidFill>
                <a:latin typeface="Alibaba PuHuiTi R" pitchFamily="18" charset="-122"/>
                <a:ea typeface="Alibaba PuHuiTi R" pitchFamily="18" charset="-122"/>
                <a:cs typeface="Alibaba PuHuiTi R" pitchFamily="18" charset="-122"/>
              </a:rPr>
              <a:t>PSI</a:t>
            </a:r>
            <a:endParaRPr lang="zh-CN" altLang="en-US" sz="1600" dirty="0">
              <a:latin typeface="Alibaba PuHuiTi R" pitchFamily="18" charset="-122"/>
              <a:ea typeface="Alibaba PuHuiTi R" pitchFamily="18" charset="-122"/>
              <a:cs typeface="Alibaba PuHuiTi R" pitchFamily="18" charset="-122"/>
            </a:endParaRPr>
          </a:p>
        </p:txBody>
      </p:sp>
      <p:sp>
        <p:nvSpPr>
          <p:cNvPr id="8" name="矩形 7"/>
          <p:cNvSpPr/>
          <p:nvPr/>
        </p:nvSpPr>
        <p:spPr>
          <a:xfrm>
            <a:off x="869172" y="3120700"/>
            <a:ext cx="6096000" cy="954107"/>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psi_df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toad.metrics.PSI</a:t>
            </a:r>
            <a:r>
              <a:rPr lang="en-GB" altLang="zh-CN" sz="1400" dirty="0">
                <a:solidFill>
                  <a:srgbClr val="000000"/>
                </a:solidFill>
                <a:latin typeface="Alibaba PuHuiTi R" pitchFamily="18" charset="-122"/>
                <a:ea typeface="Alibaba PuHuiTi R" pitchFamily="18" charset="-122"/>
                <a:cs typeface="Alibaba PuHuiTi R" pitchFamily="18" charset="-122"/>
              </a:rPr>
              <a:t>(dev_slct3_woe, </a:t>
            </a:r>
            <a:r>
              <a:rPr lang="en-GB" altLang="zh-CN" sz="1400" dirty="0" err="1">
                <a:solidFill>
                  <a:srgbClr val="000000"/>
                </a:solidFill>
                <a:latin typeface="Alibaba PuHuiTi R" pitchFamily="18" charset="-122"/>
                <a:ea typeface="Alibaba PuHuiTi R" pitchFamily="18" charset="-122"/>
                <a:cs typeface="Alibaba PuHuiTi R" pitchFamily="18" charset="-122"/>
              </a:rPr>
              <a:t>val_woe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sort_values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psi_df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psi_df.reset_index</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psi_df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psi_df.rename</a:t>
            </a:r>
            <a:r>
              <a:rPr lang="en-GB" altLang="zh-CN" sz="1400" dirty="0">
                <a:solidFill>
                  <a:srgbClr val="000000"/>
                </a:solidFill>
                <a:latin typeface="Alibaba PuHuiTi R" pitchFamily="18" charset="-122"/>
                <a:ea typeface="Alibaba PuHuiTi R" pitchFamily="18" charset="-122"/>
                <a:cs typeface="Alibaba PuHuiTi R" pitchFamily="18" charset="-122"/>
              </a:rPr>
              <a:t>(columns = {</a:t>
            </a:r>
            <a:r>
              <a:rPr lang="en-GB" altLang="zh-CN" sz="1400" dirty="0">
                <a:solidFill>
                  <a:srgbClr val="A31515"/>
                </a:solidFill>
                <a:latin typeface="Alibaba PuHuiTi R" pitchFamily="18" charset="-122"/>
                <a:ea typeface="Alibaba PuHuiTi R" pitchFamily="18" charset="-122"/>
                <a:cs typeface="Alibaba PuHuiTi R" pitchFamily="18" charset="-122"/>
              </a:rPr>
              <a:t>'index'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'feature'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'psi'</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psi_df</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9" name="图片 8"/>
          <p:cNvPicPr>
            <a:picLocks noChangeAspect="1"/>
          </p:cNvPicPr>
          <p:nvPr/>
        </p:nvPicPr>
        <p:blipFill>
          <a:blip r:embed="rId3"/>
          <a:stretch>
            <a:fillRect/>
          </a:stretch>
        </p:blipFill>
        <p:spPr>
          <a:xfrm>
            <a:off x="7548764" y="3120700"/>
            <a:ext cx="1933137" cy="3323471"/>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6 WOE</a:t>
            </a:r>
            <a:r>
              <a:rPr kumimoji="1" lang="zh-CN" altLang="en-US" dirty="0">
                <a:solidFill>
                  <a:srgbClr val="404040"/>
                </a:solidFill>
              </a:rPr>
              <a:t>编码</a:t>
            </a:r>
            <a:r>
              <a:rPr kumimoji="1" lang="en-US" altLang="zh-CN" dirty="0">
                <a:solidFill>
                  <a:srgbClr val="404040"/>
                </a:solidFill>
              </a:rPr>
              <a:t>,</a:t>
            </a:r>
            <a:r>
              <a:rPr kumimoji="1" lang="zh-CN" altLang="en-US" dirty="0">
                <a:solidFill>
                  <a:srgbClr val="404040"/>
                </a:solidFill>
              </a:rPr>
              <a:t>并验证</a:t>
            </a:r>
            <a:r>
              <a:rPr kumimoji="1" lang="en-US" altLang="zh-CN" dirty="0">
                <a:solidFill>
                  <a:srgbClr val="404040"/>
                </a:solidFill>
              </a:rPr>
              <a:t>IV</a:t>
            </a:r>
          </a:p>
        </p:txBody>
      </p:sp>
      <p:sp>
        <p:nvSpPr>
          <p:cNvPr id="6" name="矩形 5"/>
          <p:cNvSpPr/>
          <p:nvPr/>
        </p:nvSpPr>
        <p:spPr>
          <a:xfrm>
            <a:off x="820011" y="1386037"/>
            <a:ext cx="6779420" cy="830997"/>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删除</a:t>
            </a:r>
            <a:r>
              <a:rPr lang="en-GB" altLang="zh-CN" sz="1600" dirty="0">
                <a:solidFill>
                  <a:srgbClr val="333333"/>
                </a:solidFill>
                <a:latin typeface="Alibaba PuHuiTi R" pitchFamily="18" charset="-122"/>
                <a:ea typeface="Alibaba PuHuiTi R" pitchFamily="18" charset="-122"/>
                <a:cs typeface="Alibaba PuHuiTi R" pitchFamily="18" charset="-122"/>
              </a:rPr>
              <a:t>PSI</a:t>
            </a:r>
            <a:r>
              <a:rPr lang="zh-CN" altLang="en-US" sz="1600" dirty="0">
                <a:solidFill>
                  <a:srgbClr val="333333"/>
                </a:solidFill>
                <a:latin typeface="Alibaba PuHuiTi R" pitchFamily="18" charset="-122"/>
                <a:ea typeface="Alibaba PuHuiTi R" pitchFamily="18" charset="-122"/>
                <a:cs typeface="Alibaba PuHuiTi R" pitchFamily="18" charset="-122"/>
              </a:rPr>
              <a:t>大于</a:t>
            </a:r>
            <a:r>
              <a:rPr lang="en-US" altLang="zh-CN" sz="1600" dirty="0">
                <a:solidFill>
                  <a:srgbClr val="333333"/>
                </a:solidFill>
                <a:latin typeface="Alibaba PuHuiTi R" pitchFamily="18" charset="-122"/>
                <a:ea typeface="Alibaba PuHuiTi R" pitchFamily="18" charset="-122"/>
                <a:cs typeface="Alibaba PuHuiTi R" pitchFamily="18" charset="-122"/>
              </a:rPr>
              <a:t>0.13</a:t>
            </a:r>
            <a:r>
              <a:rPr lang="zh-CN" altLang="en-US" sz="1600" dirty="0">
                <a:solidFill>
                  <a:srgbClr val="333333"/>
                </a:solidFill>
                <a:latin typeface="Alibaba PuHuiTi R" pitchFamily="18" charset="-122"/>
                <a:ea typeface="Alibaba PuHuiTi R" pitchFamily="18" charset="-122"/>
                <a:cs typeface="Alibaba PuHuiTi R" pitchFamily="18" charset="-122"/>
              </a:rPr>
              <a:t>的特征</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通常单个特征的</a:t>
            </a:r>
            <a:r>
              <a:rPr lang="en-GB" altLang="zh-CN" sz="1600" dirty="0">
                <a:solidFill>
                  <a:srgbClr val="333333"/>
                </a:solidFill>
                <a:latin typeface="Alibaba PuHuiTi R" pitchFamily="18" charset="-122"/>
                <a:ea typeface="Alibaba PuHuiTi R" pitchFamily="18" charset="-122"/>
                <a:cs typeface="Alibaba PuHuiTi R" pitchFamily="18" charset="-122"/>
              </a:rPr>
              <a:t>PSI</a:t>
            </a:r>
            <a:r>
              <a:rPr lang="zh-CN" altLang="en-US" sz="1600" dirty="0">
                <a:solidFill>
                  <a:srgbClr val="333333"/>
                </a:solidFill>
                <a:latin typeface="Alibaba PuHuiTi R" pitchFamily="18" charset="-122"/>
                <a:ea typeface="Alibaba PuHuiTi R" pitchFamily="18" charset="-122"/>
                <a:cs typeface="Alibaba PuHuiTi R" pitchFamily="18" charset="-122"/>
              </a:rPr>
              <a:t>值建议在</a:t>
            </a:r>
            <a:r>
              <a:rPr lang="en-US" altLang="zh-CN" sz="1600" dirty="0">
                <a:solidFill>
                  <a:srgbClr val="333333"/>
                </a:solidFill>
                <a:latin typeface="Alibaba PuHuiTi R" pitchFamily="18" charset="-122"/>
                <a:ea typeface="Alibaba PuHuiTi R" pitchFamily="18" charset="-122"/>
                <a:cs typeface="Alibaba PuHuiTi R" pitchFamily="18" charset="-122"/>
              </a:rPr>
              <a:t>0.1</a:t>
            </a:r>
            <a:r>
              <a:rPr lang="zh-CN" altLang="en-US" sz="1600" dirty="0">
                <a:solidFill>
                  <a:srgbClr val="333333"/>
                </a:solidFill>
                <a:latin typeface="Alibaba PuHuiTi R" pitchFamily="18" charset="-122"/>
                <a:ea typeface="Alibaba PuHuiTi R" pitchFamily="18" charset="-122"/>
                <a:cs typeface="Alibaba PuHuiTi R" pitchFamily="18" charset="-122"/>
              </a:rPr>
              <a:t>以下，根据具体情况可以适当调整</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本案例数据为演示数据变量</a:t>
            </a:r>
            <a:r>
              <a:rPr lang="en-GB" altLang="zh-CN" sz="1600" dirty="0">
                <a:solidFill>
                  <a:srgbClr val="333333"/>
                </a:solidFill>
                <a:latin typeface="Alibaba PuHuiTi R" pitchFamily="18" charset="-122"/>
                <a:ea typeface="Alibaba PuHuiTi R" pitchFamily="18" charset="-122"/>
                <a:cs typeface="Alibaba PuHuiTi R" pitchFamily="18" charset="-122"/>
              </a:rPr>
              <a:t>PSI</a:t>
            </a:r>
            <a:r>
              <a:rPr lang="zh-CN" altLang="en-US" sz="1600" dirty="0">
                <a:solidFill>
                  <a:srgbClr val="333333"/>
                </a:solidFill>
                <a:latin typeface="Alibaba PuHuiTi R" pitchFamily="18" charset="-122"/>
                <a:ea typeface="Alibaba PuHuiTi R" pitchFamily="18" charset="-122"/>
                <a:cs typeface="Alibaba PuHuiTi R" pitchFamily="18" charset="-122"/>
              </a:rPr>
              <a:t>普遍较大，因此选择</a:t>
            </a:r>
            <a:r>
              <a:rPr lang="en-US" altLang="zh-CN" sz="1600" dirty="0">
                <a:solidFill>
                  <a:srgbClr val="333333"/>
                </a:solidFill>
                <a:latin typeface="Alibaba PuHuiTi R" pitchFamily="18" charset="-122"/>
                <a:ea typeface="Alibaba PuHuiTi R" pitchFamily="18" charset="-122"/>
                <a:cs typeface="Alibaba PuHuiTi R" pitchFamily="18" charset="-122"/>
              </a:rPr>
              <a:t>0.13</a:t>
            </a:r>
            <a:r>
              <a:rPr lang="zh-CN" altLang="en-US" sz="1600" dirty="0">
                <a:solidFill>
                  <a:srgbClr val="333333"/>
                </a:solidFill>
                <a:latin typeface="Alibaba PuHuiTi R" pitchFamily="18" charset="-122"/>
                <a:ea typeface="Alibaba PuHuiTi R" pitchFamily="18" charset="-122"/>
                <a:cs typeface="Alibaba PuHuiTi R" pitchFamily="18" charset="-122"/>
              </a:rPr>
              <a:t>作为阈值</a:t>
            </a:r>
          </a:p>
        </p:txBody>
      </p:sp>
      <p:sp>
        <p:nvSpPr>
          <p:cNvPr id="2" name="矩形 1"/>
          <p:cNvSpPr/>
          <p:nvPr/>
        </p:nvSpPr>
        <p:spPr>
          <a:xfrm>
            <a:off x="1356852" y="2305615"/>
            <a:ext cx="7482348" cy="2031325"/>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psi_013 = list(</a:t>
            </a:r>
            <a:r>
              <a:rPr lang="en-GB" altLang="zh-CN" sz="1400" dirty="0" err="1">
                <a:solidFill>
                  <a:srgbClr val="000000"/>
                </a:solidFill>
                <a:latin typeface="Alibaba PuHuiTi R" pitchFamily="18" charset="-122"/>
                <a:ea typeface="Alibaba PuHuiTi R" pitchFamily="18" charset="-122"/>
                <a:cs typeface="Alibaba PuHuiTi R" pitchFamily="18" charset="-122"/>
              </a:rPr>
              <a:t>psi_df</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psi_df.psi</a:t>
            </a:r>
            <a:r>
              <a:rPr lang="en-GB" altLang="zh-CN" sz="1400" dirty="0">
                <a:solidFill>
                  <a:srgbClr val="000000"/>
                </a:solidFill>
                <a:latin typeface="Alibaba PuHuiTi R" pitchFamily="18" charset="-122"/>
                <a:ea typeface="Alibaba PuHuiTi R" pitchFamily="18" charset="-122"/>
                <a:cs typeface="Alibaba PuHuiTi R" pitchFamily="18" charset="-122"/>
              </a:rPr>
              <a:t>&lt;</a:t>
            </a:r>
            <a:r>
              <a:rPr lang="en-GB" altLang="zh-CN" sz="1400" dirty="0">
                <a:solidFill>
                  <a:srgbClr val="098658"/>
                </a:solidFill>
                <a:latin typeface="Alibaba PuHuiTi R" pitchFamily="18" charset="-122"/>
                <a:ea typeface="Alibaba PuHuiTi R" pitchFamily="18" charset="-122"/>
                <a:cs typeface="Alibaba PuHuiTi R" pitchFamily="18" charset="-122"/>
              </a:rPr>
              <a:t>0.13</a:t>
            </a:r>
            <a:r>
              <a:rPr lang="en-GB" altLang="zh-CN" sz="1400" dirty="0">
                <a:solidFill>
                  <a:srgbClr val="000000"/>
                </a:solidFill>
                <a:latin typeface="Alibaba PuHuiTi R" pitchFamily="18" charset="-122"/>
                <a:ea typeface="Alibaba PuHuiTi R" pitchFamily="18" charset="-122"/>
                <a:cs typeface="Alibaba PuHuiTi R" pitchFamily="18" charset="-122"/>
              </a:rPr>
              <a:t>].feature) </a:t>
            </a:r>
          </a:p>
          <a:p>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避免不参与计算的几个特征被删掉，把 </a:t>
            </a:r>
            <a:r>
              <a:rPr lang="en-GB" altLang="zh-CN" sz="1400" dirty="0" err="1">
                <a:solidFill>
                  <a:srgbClr val="008000"/>
                </a:solidFill>
                <a:latin typeface="Alibaba PuHuiTi R" pitchFamily="18" charset="-122"/>
                <a:ea typeface="Alibaba PuHuiTi R" pitchFamily="18" charset="-122"/>
                <a:cs typeface="Alibaba PuHuiTi R" pitchFamily="18" charset="-122"/>
              </a:rPr>
              <a:t>uid,samp_type,bad_ind</a:t>
            </a:r>
            <a:r>
              <a:rPr lang="zh-CN" altLang="en-US" sz="1400" dirty="0">
                <a:solidFill>
                  <a:srgbClr val="008000"/>
                </a:solidFill>
                <a:latin typeface="Alibaba PuHuiTi R" pitchFamily="18" charset="-122"/>
                <a:ea typeface="Alibaba PuHuiTi R" pitchFamily="18" charset="-122"/>
                <a:cs typeface="Alibaba PuHuiTi R" pitchFamily="18" charset="-122"/>
              </a:rPr>
              <a:t>添加回来并去重</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psi_013.extend(</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psi_013 = list(set(psi_013)) </a:t>
            </a:r>
          </a:p>
          <a:p>
            <a:r>
              <a:rPr lang="en-GB" altLang="zh-CN" sz="1400" dirty="0">
                <a:solidFill>
                  <a:srgbClr val="000000"/>
                </a:solidFill>
                <a:latin typeface="Alibaba PuHuiTi R" pitchFamily="18" charset="-122"/>
                <a:ea typeface="Alibaba PuHuiTi R" pitchFamily="18" charset="-122"/>
                <a:cs typeface="Alibaba PuHuiTi R" pitchFamily="18" charset="-122"/>
              </a:rPr>
              <a:t>data = data[psi_013] </a:t>
            </a:r>
          </a:p>
          <a:p>
            <a:r>
              <a:rPr lang="en-GB" altLang="zh-CN" sz="1400" dirty="0" err="1">
                <a:solidFill>
                  <a:srgbClr val="000000"/>
                </a:solidFill>
                <a:latin typeface="Alibaba PuHuiTi R" pitchFamily="18" charset="-122"/>
                <a:ea typeface="Alibaba PuHuiTi R" pitchFamily="18" charset="-122"/>
                <a:cs typeface="Alibaba PuHuiTi R" pitchFamily="18" charset="-122"/>
              </a:rPr>
              <a:t>dev_woe_psi</a:t>
            </a:r>
            <a:r>
              <a:rPr lang="en-GB" altLang="zh-CN" sz="1400" dirty="0">
                <a:solidFill>
                  <a:srgbClr val="000000"/>
                </a:solidFill>
                <a:latin typeface="Alibaba PuHuiTi R" pitchFamily="18" charset="-122"/>
                <a:ea typeface="Alibaba PuHuiTi R" pitchFamily="18" charset="-122"/>
                <a:cs typeface="Alibaba PuHuiTi R" pitchFamily="18" charset="-122"/>
              </a:rPr>
              <a:t> = dev_slct3_woe[psi_013] </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val_woe_psi</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val_woe</a:t>
            </a:r>
            <a:r>
              <a:rPr lang="en-GB" altLang="zh-CN" sz="1400" dirty="0">
                <a:solidFill>
                  <a:srgbClr val="000000"/>
                </a:solidFill>
                <a:latin typeface="Alibaba PuHuiTi R" pitchFamily="18" charset="-122"/>
                <a:ea typeface="Alibaba PuHuiTi R" pitchFamily="18" charset="-122"/>
                <a:cs typeface="Alibaba PuHuiTi R" pitchFamily="18" charset="-122"/>
              </a:rPr>
              <a:t>[psi_013] </a:t>
            </a:r>
          </a:p>
          <a:p>
            <a:r>
              <a:rPr lang="en-GB" altLang="zh-CN" sz="1400" dirty="0" err="1">
                <a:solidFill>
                  <a:srgbClr val="000000"/>
                </a:solidFill>
                <a:latin typeface="Alibaba PuHuiTi R" pitchFamily="18" charset="-122"/>
                <a:ea typeface="Alibaba PuHuiTi R" pitchFamily="18" charset="-122"/>
                <a:cs typeface="Alibaba PuHuiTi R" pitchFamily="18" charset="-122"/>
              </a:rPr>
              <a:t>off_woe_psi</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off_woe</a:t>
            </a:r>
            <a:r>
              <a:rPr lang="en-GB" altLang="zh-CN" sz="1400" dirty="0">
                <a:solidFill>
                  <a:srgbClr val="000000"/>
                </a:solidFill>
                <a:latin typeface="Alibaba PuHuiTi R" pitchFamily="18" charset="-122"/>
                <a:ea typeface="Alibaba PuHuiTi R" pitchFamily="18" charset="-122"/>
                <a:cs typeface="Alibaba PuHuiTi R" pitchFamily="18" charset="-122"/>
              </a:rPr>
              <a:t>[psi_013]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err="1">
                <a:solidFill>
                  <a:srgbClr val="000000"/>
                </a:solidFill>
                <a:latin typeface="Alibaba PuHuiTi R" pitchFamily="18" charset="-122"/>
                <a:ea typeface="Alibaba PuHuiTi R" pitchFamily="18" charset="-122"/>
                <a:cs typeface="Alibaba PuHuiTi R" pitchFamily="18" charset="-122"/>
              </a:rPr>
              <a:t>data.shape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7" name="矩形 6"/>
          <p:cNvSpPr/>
          <p:nvPr/>
        </p:nvSpPr>
        <p:spPr>
          <a:xfrm>
            <a:off x="1356852" y="4425521"/>
            <a:ext cx="1277914" cy="338554"/>
          </a:xfrm>
          <a:prstGeom prst="rect">
            <a:avLst/>
          </a:prstGeom>
        </p:spPr>
        <p:txBody>
          <a:bodyPr wrap="none">
            <a:spAutoFit/>
          </a:bodyPr>
          <a:lstStyle/>
          <a:p>
            <a:r>
              <a:rPr lang="zh-CN" altLang="en-US" sz="1600" dirty="0">
                <a:latin typeface="Alibaba PuHuiTi R" pitchFamily="18" charset="-122"/>
                <a:ea typeface="Alibaba PuHuiTi R" pitchFamily="18" charset="-122"/>
                <a:cs typeface="Alibaba PuHuiTi R" pitchFamily="18" charset="-122"/>
              </a:rPr>
              <a:t>(95806, 11)</a:t>
            </a:r>
          </a:p>
        </p:txBody>
      </p:sp>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6 WOE</a:t>
            </a:r>
            <a:r>
              <a:rPr kumimoji="1" lang="zh-CN" altLang="en-US" dirty="0">
                <a:solidFill>
                  <a:srgbClr val="404040"/>
                </a:solidFill>
              </a:rPr>
              <a:t>编码</a:t>
            </a:r>
            <a:r>
              <a:rPr kumimoji="1" lang="en-US" altLang="zh-CN" dirty="0">
                <a:solidFill>
                  <a:srgbClr val="404040"/>
                </a:solidFill>
              </a:rPr>
              <a:t>,</a:t>
            </a:r>
            <a:r>
              <a:rPr kumimoji="1" lang="zh-CN" altLang="en-US" dirty="0">
                <a:solidFill>
                  <a:srgbClr val="404040"/>
                </a:solidFill>
              </a:rPr>
              <a:t>并验证</a:t>
            </a:r>
            <a:r>
              <a:rPr kumimoji="1" lang="en-US" altLang="zh-CN" dirty="0">
                <a:solidFill>
                  <a:srgbClr val="404040"/>
                </a:solidFill>
              </a:rPr>
              <a:t>IV</a:t>
            </a:r>
          </a:p>
        </p:txBody>
      </p:sp>
      <p:sp>
        <p:nvSpPr>
          <p:cNvPr id="6" name="矩形 5"/>
          <p:cNvSpPr/>
          <p:nvPr/>
        </p:nvSpPr>
        <p:spPr>
          <a:xfrm>
            <a:off x="820011" y="1386037"/>
            <a:ext cx="8388835" cy="584775"/>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卡方分箱后部分变量的</a:t>
            </a:r>
            <a:r>
              <a:rPr lang="en-GB" altLang="zh-CN" sz="1600" dirty="0">
                <a:solidFill>
                  <a:srgbClr val="333333"/>
                </a:solidFill>
                <a:latin typeface="Alibaba PuHuiTi R" pitchFamily="18" charset="-122"/>
                <a:ea typeface="Alibaba PuHuiTi R" pitchFamily="18" charset="-122"/>
                <a:cs typeface="Alibaba PuHuiTi R" pitchFamily="18" charset="-122"/>
              </a:rPr>
              <a:t>IV</a:t>
            </a:r>
            <a:r>
              <a:rPr lang="zh-CN" altLang="en-US" sz="1600" dirty="0">
                <a:solidFill>
                  <a:srgbClr val="333333"/>
                </a:solidFill>
                <a:latin typeface="Alibaba PuHuiTi R" pitchFamily="18" charset="-122"/>
                <a:ea typeface="Alibaba PuHuiTi R" pitchFamily="18" charset="-122"/>
                <a:cs typeface="Alibaba PuHuiTi R" pitchFamily="18" charset="-122"/>
              </a:rPr>
              <a:t>降低，且整体相关程度增大，需要再次筛选特征</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使用的</a:t>
            </a:r>
            <a:r>
              <a:rPr lang="en-GB" altLang="zh-CN" sz="1600" dirty="0">
                <a:solidFill>
                  <a:srgbClr val="333333"/>
                </a:solidFill>
                <a:latin typeface="Alibaba PuHuiTi R" pitchFamily="18" charset="-122"/>
                <a:ea typeface="Alibaba PuHuiTi R" pitchFamily="18" charset="-122"/>
                <a:cs typeface="Alibaba PuHuiTi R" pitchFamily="18" charset="-122"/>
              </a:rPr>
              <a:t>IV</a:t>
            </a:r>
            <a:r>
              <a:rPr lang="zh-CN" altLang="en-US" sz="1600" dirty="0">
                <a:solidFill>
                  <a:srgbClr val="333333"/>
                </a:solidFill>
                <a:latin typeface="Alibaba PuHuiTi R" pitchFamily="18" charset="-122"/>
                <a:ea typeface="Alibaba PuHuiTi R" pitchFamily="18" charset="-122"/>
                <a:cs typeface="Alibaba PuHuiTi R" pitchFamily="18" charset="-122"/>
              </a:rPr>
              <a:t>和相关系数阈值较实际建模场景都偏小，主要是因为演示数据并非真实数据</a:t>
            </a:r>
          </a:p>
        </p:txBody>
      </p:sp>
      <p:sp>
        <p:nvSpPr>
          <p:cNvPr id="5" name="矩形 4"/>
          <p:cNvSpPr/>
          <p:nvPr/>
        </p:nvSpPr>
        <p:spPr>
          <a:xfrm>
            <a:off x="1100724" y="1970812"/>
            <a:ext cx="9016670" cy="2031325"/>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dev_woe_psi2, </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toad.selection.select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dev_woe_psi</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dev_woe_psi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00"/>
                </a:solidFill>
                <a:latin typeface="Alibaba PuHuiTi R" pitchFamily="18" charset="-122"/>
                <a:ea typeface="Alibaba PuHuiTi R" pitchFamily="18" charset="-122"/>
                <a:cs typeface="Alibaba PuHuiTi R" pitchFamily="18" charset="-122"/>
              </a:rPr>
              <a:t>empty=</a:t>
            </a:r>
            <a:r>
              <a:rPr lang="en-GB" altLang="zh-CN" sz="1400" dirty="0">
                <a:solidFill>
                  <a:srgbClr val="098658"/>
                </a:solidFill>
                <a:latin typeface="Alibaba PuHuiTi R" pitchFamily="18" charset="-122"/>
                <a:ea typeface="Alibaba PuHuiTi R" pitchFamily="18" charset="-122"/>
                <a:cs typeface="Alibaba PuHuiTi R" pitchFamily="18" charset="-122"/>
              </a:rPr>
              <a:t>0.6</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00"/>
                </a:solidFill>
                <a:latin typeface="Alibaba PuHuiTi R" pitchFamily="18" charset="-122"/>
                <a:ea typeface="Alibaba PuHuiTi R" pitchFamily="18" charset="-122"/>
                <a:cs typeface="Alibaba PuHuiTi R" pitchFamily="18" charset="-122"/>
              </a:rPr>
              <a:t>iv=</a:t>
            </a:r>
            <a:r>
              <a:rPr lang="en-GB" altLang="zh-CN" sz="1400" dirty="0">
                <a:solidFill>
                  <a:srgbClr val="098658"/>
                </a:solidFill>
                <a:latin typeface="Alibaba PuHuiTi R" pitchFamily="18" charset="-122"/>
                <a:ea typeface="Alibaba PuHuiTi R" pitchFamily="18" charset="-122"/>
                <a:cs typeface="Alibaba PuHuiTi R" pitchFamily="18" charset="-122"/>
              </a:rPr>
              <a:t>0.001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corr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0.5</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return_drop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zh-CN" altLang="en-US"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00"/>
                </a:solidFill>
                <a:latin typeface="Alibaba PuHuiTi R" pitchFamily="18" charset="-122"/>
                <a:ea typeface="Alibaba PuHuiTi R" pitchFamily="18" charset="-122"/>
                <a:cs typeface="Alibaba PuHuiTi R" pitchFamily="18" charset="-122"/>
              </a:rPr>
              <a:t>exclude=</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"keep:"</a:t>
            </a:r>
            <a:r>
              <a:rPr lang="en-GB" altLang="zh-CN" sz="1400" dirty="0">
                <a:solidFill>
                  <a:srgbClr val="000000"/>
                </a:solidFill>
                <a:latin typeface="Alibaba PuHuiTi R" pitchFamily="18" charset="-122"/>
                <a:ea typeface="Alibaba PuHuiTi R" pitchFamily="18" charset="-122"/>
                <a:cs typeface="Alibaba PuHuiTi R" pitchFamily="18" charset="-122"/>
              </a:rPr>
              <a:t>, dev_woe_psi2.shape[</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"drop empty:"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'empty'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"drop iv:"</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'iv'</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A31515"/>
                </a:solidFill>
                <a:latin typeface="Alibaba PuHuiTi R" pitchFamily="18" charset="-122"/>
                <a:ea typeface="Alibaba PuHuiTi R" pitchFamily="18" charset="-122"/>
                <a:cs typeface="Alibaba PuHuiTi R" pitchFamily="18" charset="-122"/>
              </a:rPr>
              <a:t>	"drop </a:t>
            </a:r>
            <a:r>
              <a:rPr lang="en-GB" altLang="zh-CN" sz="1400" dirty="0" err="1">
                <a:solidFill>
                  <a:srgbClr val="A31515"/>
                </a:solidFill>
                <a:latin typeface="Alibaba PuHuiTi R" pitchFamily="18" charset="-122"/>
                <a:ea typeface="Alibaba PuHuiTi R" pitchFamily="18" charset="-122"/>
                <a:cs typeface="Alibaba PuHuiTi R" pitchFamily="18" charset="-122"/>
              </a:rPr>
              <a:t>corr</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drop_lst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corr</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8" name="矩形 7"/>
          <p:cNvSpPr/>
          <p:nvPr/>
        </p:nvSpPr>
        <p:spPr>
          <a:xfrm>
            <a:off x="1100724" y="4146346"/>
            <a:ext cx="4525598" cy="338554"/>
          </a:xfrm>
          <a:prstGeom prst="rect">
            <a:avLst/>
          </a:prstGeom>
        </p:spPr>
        <p:txBody>
          <a:bodyPr wrap="none">
            <a:spAutoFit/>
          </a:bodyPr>
          <a:lstStyle/>
          <a:p>
            <a:r>
              <a:rPr lang="zh-CN" altLang="en-US" sz="1600" dirty="0">
                <a:latin typeface="Alibaba PuHuiTi R" pitchFamily="18" charset="-122"/>
                <a:ea typeface="Alibaba PuHuiTi R" pitchFamily="18" charset="-122"/>
                <a:cs typeface="Alibaba PuHuiTi R" pitchFamily="18" charset="-122"/>
              </a:rPr>
              <a:t>keep: 7 drop empty: 0 drop iv: 4 drop corr: 0</a:t>
            </a: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7 </a:t>
            </a:r>
            <a:r>
              <a:rPr kumimoji="1" lang="zh-CN" altLang="en-US" dirty="0">
                <a:solidFill>
                  <a:srgbClr val="404040"/>
                </a:solidFill>
              </a:rPr>
              <a:t>特征筛选</a:t>
            </a:r>
          </a:p>
        </p:txBody>
      </p:sp>
      <p:sp>
        <p:nvSpPr>
          <p:cNvPr id="6" name="矩形 5"/>
          <p:cNvSpPr/>
          <p:nvPr/>
        </p:nvSpPr>
        <p:spPr>
          <a:xfrm>
            <a:off x="820011" y="1386037"/>
            <a:ext cx="11553163" cy="4770537"/>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使用逐步回归进行特征筛选，使用线性回归模型，并选择</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作为评价指标</a:t>
            </a:r>
          </a:p>
          <a:p>
            <a:pPr marL="742950" lvl="1"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estimator: </a:t>
            </a:r>
            <a:r>
              <a:rPr lang="zh-CN" altLang="en-US" sz="1600" dirty="0">
                <a:solidFill>
                  <a:srgbClr val="333333"/>
                </a:solidFill>
                <a:latin typeface="Alibaba PuHuiTi R" pitchFamily="18" charset="-122"/>
                <a:ea typeface="Alibaba PuHuiTi R" pitchFamily="18" charset="-122"/>
                <a:cs typeface="Alibaba PuHuiTi R" pitchFamily="18" charset="-122"/>
              </a:rPr>
              <a:t>用于拟合的模型，支持</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err="1">
                <a:solidFill>
                  <a:srgbClr val="333333"/>
                </a:solidFill>
                <a:latin typeface="Alibaba PuHuiTi R" pitchFamily="18" charset="-122"/>
                <a:ea typeface="Alibaba PuHuiTi R" pitchFamily="18" charset="-122"/>
                <a:cs typeface="Alibaba PuHuiTi R" pitchFamily="18" charset="-122"/>
              </a:rPr>
              <a:t>ols</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lr</a:t>
            </a:r>
            <a:r>
              <a:rPr lang="en-GB" altLang="zh-CN" sz="1600" dirty="0">
                <a:solidFill>
                  <a:srgbClr val="333333"/>
                </a:solidFill>
                <a:latin typeface="Alibaba PuHuiTi R" pitchFamily="18" charset="-122"/>
                <a:ea typeface="Alibaba PuHuiTi R" pitchFamily="18" charset="-122"/>
                <a:cs typeface="Alibaba PuHuiTi R" pitchFamily="18" charset="-122"/>
              </a:rPr>
              <a:t>', 'lasso', 'ridge'</a:t>
            </a:r>
          </a:p>
          <a:p>
            <a:pPr marL="742950" lvl="1"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direction: </a:t>
            </a:r>
            <a:r>
              <a:rPr lang="zh-CN" altLang="en-US" sz="1600" dirty="0">
                <a:solidFill>
                  <a:srgbClr val="333333"/>
                </a:solidFill>
                <a:latin typeface="Alibaba PuHuiTi R" pitchFamily="18" charset="-122"/>
                <a:ea typeface="Alibaba PuHuiTi R" pitchFamily="18" charset="-122"/>
                <a:cs typeface="Alibaba PuHuiTi R" pitchFamily="18" charset="-122"/>
              </a:rPr>
              <a:t>逐步回归的方向，支持</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forward', 'backward', 'both' </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推荐）</a:t>
            </a:r>
          </a:p>
          <a:p>
            <a:pPr marL="1200150" lvl="2"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Forward selection</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将自变量逐个引入模型，引入一个自变量后查看该模型是否发生显著性变化</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如果发生了显著性变化，那么则将该变量引入模型中，否则忽略该变量，直至遍历所有变量</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即将变量按照贡献度从大到小排列，依次加入</a:t>
            </a:r>
          </a:p>
          <a:p>
            <a:pPr marL="1200150" lvl="2"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Backward elimination</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与</a:t>
            </a:r>
            <a:r>
              <a:rPr lang="en-GB" altLang="zh-CN" sz="1600" dirty="0">
                <a:solidFill>
                  <a:srgbClr val="333333"/>
                </a:solidFill>
                <a:latin typeface="Alibaba PuHuiTi R" pitchFamily="18" charset="-122"/>
                <a:ea typeface="Alibaba PuHuiTi R" pitchFamily="18" charset="-122"/>
                <a:cs typeface="Alibaba PuHuiTi R" pitchFamily="18" charset="-122"/>
              </a:rPr>
              <a:t>Forward selection</a:t>
            </a:r>
            <a:r>
              <a:rPr lang="zh-CN" altLang="en-US" sz="1600" dirty="0">
                <a:solidFill>
                  <a:srgbClr val="333333"/>
                </a:solidFill>
                <a:latin typeface="Alibaba PuHuiTi R" pitchFamily="18" charset="-122"/>
                <a:ea typeface="Alibaba PuHuiTi R" pitchFamily="18" charset="-122"/>
                <a:cs typeface="Alibaba PuHuiTi R" pitchFamily="18" charset="-122"/>
              </a:rPr>
              <a:t>选择相反，将所有变量放入模型</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尝试将某一变量进行剔除，查看剔除后对整个模型是否有显著性变化</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如没有显著性变化则剔除，有则保留，直到留下所有对模型有显著性变化的因素</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也就是将自变量按贡献度从小到大，依次剔除</a:t>
            </a:r>
          </a:p>
          <a:p>
            <a:pPr marL="1200150" lvl="2"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both</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将前向选择与后向消除同时进行</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模型中每加入一个自变量，可能使某个已放入模型的变量显著性减小</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显著性小于阈值时，可将该变量从模型中剔除</a:t>
            </a:r>
          </a:p>
          <a:p>
            <a:pPr marL="1657350" lvl="3"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即每增加一个新的显著变量的同时，检验模型中所有变量的显著性，剔除不显著变量，从而得到最优变量组合</a:t>
            </a:r>
          </a:p>
          <a:p>
            <a:pPr marL="742950" lvl="1"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criterion: </a:t>
            </a:r>
            <a:r>
              <a:rPr lang="zh-CN" altLang="en-US" sz="1600" dirty="0">
                <a:solidFill>
                  <a:srgbClr val="333333"/>
                </a:solidFill>
                <a:latin typeface="Alibaba PuHuiTi R" pitchFamily="18" charset="-122"/>
                <a:ea typeface="Alibaba PuHuiTi R" pitchFamily="18" charset="-122"/>
                <a:cs typeface="Alibaba PuHuiTi R" pitchFamily="18" charset="-122"/>
              </a:rPr>
              <a:t>评判标准，支持</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err="1">
                <a:solidFill>
                  <a:srgbClr val="333333"/>
                </a:solidFill>
                <a:latin typeface="Alibaba PuHuiTi R" pitchFamily="18" charset="-122"/>
                <a:ea typeface="Alibaba PuHuiTi R" pitchFamily="18" charset="-122"/>
                <a:cs typeface="Alibaba PuHuiTi R" pitchFamily="18" charset="-122"/>
              </a:rPr>
              <a:t>aic</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bic</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ks</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auc</a:t>
            </a:r>
            <a:r>
              <a:rPr lang="en-GB" altLang="zh-CN" sz="1600" dirty="0">
                <a:solidFill>
                  <a:srgbClr val="333333"/>
                </a:solidFill>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max_iter</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最大循环次数</a:t>
            </a:r>
          </a:p>
          <a:p>
            <a:pPr marL="742950" lvl="1"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return_drop</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是否返回被剔除的列名</a:t>
            </a:r>
          </a:p>
          <a:p>
            <a:pPr marL="742950" lvl="1"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exclude: </a:t>
            </a:r>
            <a:r>
              <a:rPr lang="zh-CN" altLang="en-US" sz="1600" dirty="0">
                <a:solidFill>
                  <a:srgbClr val="333333"/>
                </a:solidFill>
                <a:latin typeface="Alibaba PuHuiTi R" pitchFamily="18" charset="-122"/>
                <a:ea typeface="Alibaba PuHuiTi R" pitchFamily="18" charset="-122"/>
                <a:cs typeface="Alibaba PuHuiTi R" pitchFamily="18" charset="-122"/>
              </a:rPr>
              <a:t>不需要被训练的列名，比如</a:t>
            </a:r>
            <a:r>
              <a:rPr lang="en-GB" altLang="zh-CN" sz="1600" dirty="0">
                <a:solidFill>
                  <a:srgbClr val="333333"/>
                </a:solidFill>
                <a:latin typeface="Alibaba PuHuiTi R" pitchFamily="18" charset="-122"/>
                <a:ea typeface="Alibaba PuHuiTi R" pitchFamily="18" charset="-122"/>
                <a:cs typeface="Alibaba PuHuiTi R" pitchFamily="18" charset="-122"/>
              </a:rPr>
              <a:t>ID</a:t>
            </a:r>
            <a:r>
              <a:rPr lang="zh-CN" altLang="en-US" sz="1600" dirty="0">
                <a:solidFill>
                  <a:srgbClr val="333333"/>
                </a:solidFill>
                <a:latin typeface="Alibaba PuHuiTi R" pitchFamily="18" charset="-122"/>
                <a:ea typeface="Alibaba PuHuiTi R" pitchFamily="18" charset="-122"/>
                <a:cs typeface="Alibaba PuHuiTi R" pitchFamily="18" charset="-122"/>
              </a:rPr>
              <a:t>列和时间列</a:t>
            </a:r>
          </a:p>
          <a:p>
            <a:pPr lvl="1"/>
            <a:endParaRPr lang="zh-CN" altLang="en-US" sz="1600" dirty="0">
              <a:solidFill>
                <a:srgbClr val="333333"/>
              </a:solidFill>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样本设计</a:t>
            </a:r>
          </a:p>
        </p:txBody>
      </p:sp>
      <p:sp>
        <p:nvSpPr>
          <p:cNvPr id="6" name="文本框 5"/>
          <p:cNvSpPr txBox="1"/>
          <p:nvPr/>
        </p:nvSpPr>
        <p:spPr>
          <a:xfrm>
            <a:off x="890016" y="1524542"/>
            <a:ext cx="877163"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a:t>
            </a:r>
          </a:p>
        </p:txBody>
      </p:sp>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2" name="表格 1"/>
          <p:cNvGraphicFramePr>
            <a:graphicFrameLocks noGrp="1"/>
          </p:cNvGraphicFramePr>
          <p:nvPr/>
        </p:nvGraphicFramePr>
        <p:xfrm>
          <a:off x="1131939" y="1950337"/>
          <a:ext cx="8610600" cy="1104900"/>
        </p:xfrm>
        <a:graphic>
          <a:graphicData uri="http://schemas.openxmlformats.org/drawingml/2006/table">
            <a:tbl>
              <a:tblPr/>
              <a:tblGrid>
                <a:gridCol w="1435100">
                  <a:extLst>
                    <a:ext uri="{9D8B030D-6E8A-4147-A177-3AD203B41FA5}">
                      <a16:colId xmlns:a16="http://schemas.microsoft.com/office/drawing/2014/main" val="20000"/>
                    </a:ext>
                  </a:extLst>
                </a:gridCol>
                <a:gridCol w="1435100">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gridCol w="1435100">
                  <a:extLst>
                    <a:ext uri="{9D8B030D-6E8A-4147-A177-3AD203B41FA5}">
                      <a16:colId xmlns:a16="http://schemas.microsoft.com/office/drawing/2014/main" val="20003"/>
                    </a:ext>
                  </a:extLst>
                </a:gridCol>
                <a:gridCol w="1435100">
                  <a:extLst>
                    <a:ext uri="{9D8B030D-6E8A-4147-A177-3AD203B41FA5}">
                      <a16:colId xmlns:a16="http://schemas.microsoft.com/office/drawing/2014/main" val="20004"/>
                    </a:ext>
                  </a:extLst>
                </a:gridCol>
                <a:gridCol w="1435100">
                  <a:extLst>
                    <a:ext uri="{9D8B030D-6E8A-4147-A177-3AD203B41FA5}">
                      <a16:colId xmlns:a16="http://schemas.microsoft.com/office/drawing/2014/main" val="20005"/>
                    </a:ext>
                  </a:extLst>
                </a:gridCol>
              </a:tblGrid>
              <a:tr h="0">
                <a:tc>
                  <a:txBody>
                    <a:bodyPr/>
                    <a:lstStyle/>
                    <a:p>
                      <a:endParaRPr lang="zh-CN" altLang="en-US" sz="1800" b="1"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一月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二月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三月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四月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五月</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还款状态</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a:effectLst/>
                          <a:latin typeface="Alibaba PuHuiTi R" pitchFamily="18" charset="-122"/>
                          <a:ea typeface="Alibaba PuHuiTi R" pitchFamily="18" charset="-122"/>
                          <a:cs typeface="Alibaba PuHuiTi R" pitchFamily="18" charset="-122"/>
                        </a:rPr>
                        <a:t>DPD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bl>
          </a:graphicData>
        </a:graphic>
      </p:graphicFrame>
      <p:sp>
        <p:nvSpPr>
          <p:cNvPr id="7" name="矩形 6"/>
          <p:cNvSpPr/>
          <p:nvPr/>
        </p:nvSpPr>
        <p:spPr>
          <a:xfrm>
            <a:off x="1131939" y="3188882"/>
            <a:ext cx="2182008" cy="338554"/>
          </a:xfrm>
          <a:prstGeom prst="rect">
            <a:avLst/>
          </a:prstGeom>
        </p:spPr>
        <p:txBody>
          <a:bodyPr wrap="none">
            <a:spAutoFit/>
          </a:bodyPr>
          <a:lstStyle/>
          <a:p>
            <a:r>
              <a:rPr lang="zh-CN" altLang="en-US" sz="1600" dirty="0">
                <a:solidFill>
                  <a:srgbClr val="333333"/>
                </a:solidFill>
                <a:latin typeface="Alibaba PuHuiTi R" pitchFamily="18" charset="-122"/>
                <a:ea typeface="Alibaba PuHuiTi R" pitchFamily="18" charset="-122"/>
                <a:cs typeface="Alibaba PuHuiTi R" pitchFamily="18" charset="-122"/>
              </a:rPr>
              <a:t> 上面情况属于</a:t>
            </a:r>
            <a:r>
              <a:rPr lang="en-GB" altLang="zh-CN" sz="1600" dirty="0">
                <a:solidFill>
                  <a:srgbClr val="333333"/>
                </a:solidFill>
                <a:latin typeface="Alibaba PuHuiTi R" pitchFamily="18" charset="-122"/>
                <a:ea typeface="Alibaba PuHuiTi R" pitchFamily="18" charset="-122"/>
                <a:cs typeface="Alibaba PuHuiTi R" pitchFamily="18" charset="-122"/>
              </a:rPr>
              <a:t>B</a:t>
            </a:r>
            <a:r>
              <a:rPr lang="zh-CN" altLang="en-US" sz="1600" dirty="0">
                <a:solidFill>
                  <a:srgbClr val="333333"/>
                </a:solidFill>
                <a:latin typeface="Alibaba PuHuiTi R" pitchFamily="18" charset="-122"/>
                <a:ea typeface="Alibaba PuHuiTi R" pitchFamily="18" charset="-122"/>
                <a:cs typeface="Alibaba PuHuiTi R" pitchFamily="18" charset="-122"/>
              </a:rPr>
              <a:t>卡客户</a:t>
            </a:r>
            <a:endParaRPr lang="zh-CN" altLang="en-US" sz="1600" dirty="0">
              <a:latin typeface="Alibaba PuHuiTi R" pitchFamily="18" charset="-122"/>
              <a:ea typeface="Alibaba PuHuiTi R" pitchFamily="18" charset="-122"/>
              <a:cs typeface="Alibaba PuHuiTi R" pitchFamily="18" charset="-122"/>
            </a:endParaRPr>
          </a:p>
        </p:txBody>
      </p:sp>
      <p:graphicFrame>
        <p:nvGraphicFramePr>
          <p:cNvPr id="11" name="表格 10"/>
          <p:cNvGraphicFramePr>
            <a:graphicFrameLocks noGrp="1"/>
          </p:cNvGraphicFramePr>
          <p:nvPr/>
        </p:nvGraphicFramePr>
        <p:xfrm>
          <a:off x="1131939" y="3661081"/>
          <a:ext cx="8610600" cy="1104900"/>
        </p:xfrm>
        <a:graphic>
          <a:graphicData uri="http://schemas.openxmlformats.org/drawingml/2006/table">
            <a:tbl>
              <a:tblPr/>
              <a:tblGrid>
                <a:gridCol w="1435100">
                  <a:extLst>
                    <a:ext uri="{9D8B030D-6E8A-4147-A177-3AD203B41FA5}">
                      <a16:colId xmlns:a16="http://schemas.microsoft.com/office/drawing/2014/main" val="20000"/>
                    </a:ext>
                  </a:extLst>
                </a:gridCol>
                <a:gridCol w="1435100">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gridCol w="1435100">
                  <a:extLst>
                    <a:ext uri="{9D8B030D-6E8A-4147-A177-3AD203B41FA5}">
                      <a16:colId xmlns:a16="http://schemas.microsoft.com/office/drawing/2014/main" val="20003"/>
                    </a:ext>
                  </a:extLst>
                </a:gridCol>
                <a:gridCol w="1435100">
                  <a:extLst>
                    <a:ext uri="{9D8B030D-6E8A-4147-A177-3AD203B41FA5}">
                      <a16:colId xmlns:a16="http://schemas.microsoft.com/office/drawing/2014/main" val="20004"/>
                    </a:ext>
                  </a:extLst>
                </a:gridCol>
                <a:gridCol w="1435100">
                  <a:extLst>
                    <a:ext uri="{9D8B030D-6E8A-4147-A177-3AD203B41FA5}">
                      <a16:colId xmlns:a16="http://schemas.microsoft.com/office/drawing/2014/main" val="20005"/>
                    </a:ext>
                  </a:extLst>
                </a:gridCol>
              </a:tblGrid>
              <a:tr h="0">
                <a:tc>
                  <a:txBody>
                    <a:bodyPr/>
                    <a:lstStyle/>
                    <a:p>
                      <a:endParaRPr lang="zh-CN" altLang="en-US" sz="1800" b="1"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一月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二月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三月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四月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五月</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还款状态</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未还</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a:effectLst/>
                          <a:latin typeface="Alibaba PuHuiTi R" pitchFamily="18" charset="-122"/>
                          <a:ea typeface="Alibaba PuHuiTi R" pitchFamily="18" charset="-122"/>
                          <a:cs typeface="Alibaba PuHuiTi R" pitchFamily="18" charset="-122"/>
                        </a:rPr>
                        <a:t>DPD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bl>
          </a:graphicData>
        </a:graphic>
      </p:graphicFrame>
      <p:sp>
        <p:nvSpPr>
          <p:cNvPr id="12" name="矩形 11"/>
          <p:cNvSpPr/>
          <p:nvPr/>
        </p:nvSpPr>
        <p:spPr>
          <a:xfrm>
            <a:off x="1131939" y="4899626"/>
            <a:ext cx="2178802" cy="338554"/>
          </a:xfrm>
          <a:prstGeom prst="rect">
            <a:avLst/>
          </a:prstGeom>
        </p:spPr>
        <p:txBody>
          <a:bodyPr wrap="none">
            <a:spAutoFit/>
          </a:bodyPr>
          <a:lstStyle/>
          <a:p>
            <a:r>
              <a:rPr lang="zh-CN" altLang="en-US" sz="1600" dirty="0">
                <a:solidFill>
                  <a:srgbClr val="333333"/>
                </a:solidFill>
                <a:latin typeface="Alibaba PuHuiTi R" pitchFamily="18" charset="-122"/>
                <a:ea typeface="Alibaba PuHuiTi R" pitchFamily="18" charset="-122"/>
                <a:cs typeface="Alibaba PuHuiTi R" pitchFamily="18" charset="-122"/>
              </a:rPr>
              <a:t> 上面情况属于</a:t>
            </a:r>
            <a:r>
              <a:rPr lang="en-GB" altLang="zh-CN" sz="1600" dirty="0">
                <a:solidFill>
                  <a:srgbClr val="333333"/>
                </a:solidFill>
                <a:latin typeface="Alibaba PuHuiTi R" pitchFamily="18" charset="-122"/>
                <a:ea typeface="Alibaba PuHuiTi R" pitchFamily="18" charset="-122"/>
                <a:cs typeface="Alibaba PuHuiTi R" pitchFamily="18" charset="-122"/>
              </a:rPr>
              <a:t>C</a:t>
            </a:r>
            <a:r>
              <a:rPr lang="zh-CN" altLang="en-US" sz="1600" dirty="0">
                <a:solidFill>
                  <a:srgbClr val="333333"/>
                </a:solidFill>
                <a:latin typeface="Alibaba PuHuiTi R" pitchFamily="18" charset="-122"/>
                <a:ea typeface="Alibaba PuHuiTi R" pitchFamily="18" charset="-122"/>
                <a:cs typeface="Alibaba PuHuiTi R" pitchFamily="18" charset="-122"/>
              </a:rPr>
              <a:t>卡客户</a:t>
            </a:r>
            <a:endParaRPr lang="zh-CN" altLang="en-US" sz="1600" dirty="0">
              <a:latin typeface="Alibaba PuHuiTi R" pitchFamily="18" charset="-122"/>
              <a:ea typeface="Alibaba PuHuiTi R" pitchFamily="18" charset="-122"/>
              <a:cs typeface="Alibaba PuHuiTi R" pitchFamily="18" charset="-122"/>
            </a:endParaRPr>
          </a:p>
        </p:txBody>
      </p:sp>
      <p:graphicFrame>
        <p:nvGraphicFramePr>
          <p:cNvPr id="13" name="表格 12"/>
          <p:cNvGraphicFramePr>
            <a:graphicFrameLocks noGrp="1"/>
          </p:cNvGraphicFramePr>
          <p:nvPr/>
        </p:nvGraphicFramePr>
        <p:xfrm>
          <a:off x="1131939" y="5359673"/>
          <a:ext cx="8610600" cy="1104900"/>
        </p:xfrm>
        <a:graphic>
          <a:graphicData uri="http://schemas.openxmlformats.org/drawingml/2006/table">
            <a:tbl>
              <a:tblPr/>
              <a:tblGrid>
                <a:gridCol w="1435100">
                  <a:extLst>
                    <a:ext uri="{9D8B030D-6E8A-4147-A177-3AD203B41FA5}">
                      <a16:colId xmlns:a16="http://schemas.microsoft.com/office/drawing/2014/main" val="20000"/>
                    </a:ext>
                  </a:extLst>
                </a:gridCol>
                <a:gridCol w="1435100">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gridCol w="1435100">
                  <a:extLst>
                    <a:ext uri="{9D8B030D-6E8A-4147-A177-3AD203B41FA5}">
                      <a16:colId xmlns:a16="http://schemas.microsoft.com/office/drawing/2014/main" val="20003"/>
                    </a:ext>
                  </a:extLst>
                </a:gridCol>
                <a:gridCol w="1435100">
                  <a:extLst>
                    <a:ext uri="{9D8B030D-6E8A-4147-A177-3AD203B41FA5}">
                      <a16:colId xmlns:a16="http://schemas.microsoft.com/office/drawing/2014/main" val="20004"/>
                    </a:ext>
                  </a:extLst>
                </a:gridCol>
                <a:gridCol w="1435100">
                  <a:extLst>
                    <a:ext uri="{9D8B030D-6E8A-4147-A177-3AD203B41FA5}">
                      <a16:colId xmlns:a16="http://schemas.microsoft.com/office/drawing/2014/main" val="20005"/>
                    </a:ext>
                  </a:extLst>
                </a:gridCol>
              </a:tblGrid>
              <a:tr h="0">
                <a:tc>
                  <a:txBody>
                    <a:bodyPr/>
                    <a:lstStyle/>
                    <a:p>
                      <a:endParaRPr lang="zh-CN" altLang="en-US" sz="1800" b="1" i="0" dirty="0">
                        <a:solidFill>
                          <a:schemeClr val="bg1"/>
                        </a:solidFill>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一月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二月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三月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四月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五月</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还款状态</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还清</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未还</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未还</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GB" sz="1600" b="0" i="0">
                          <a:effectLst/>
                          <a:latin typeface="Alibaba PuHuiTi R" pitchFamily="18" charset="-122"/>
                          <a:ea typeface="Alibaba PuHuiTi R" pitchFamily="18" charset="-122"/>
                          <a:cs typeface="Alibaba PuHuiTi R" pitchFamily="18" charset="-122"/>
                        </a:rPr>
                        <a:t>DPD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7 </a:t>
            </a:r>
            <a:r>
              <a:rPr kumimoji="1" lang="zh-CN" altLang="en-US" dirty="0">
                <a:solidFill>
                  <a:srgbClr val="404040"/>
                </a:solidFill>
              </a:rPr>
              <a:t>特征筛选</a:t>
            </a:r>
          </a:p>
        </p:txBody>
      </p:sp>
      <p:sp>
        <p:nvSpPr>
          <p:cNvPr id="6" name="矩形 5"/>
          <p:cNvSpPr/>
          <p:nvPr/>
        </p:nvSpPr>
        <p:spPr>
          <a:xfrm>
            <a:off x="820011" y="1386037"/>
            <a:ext cx="6976590"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使用逐步回归进行特征筛选，使用线性回归模型，并选择</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作为评价指标</a:t>
            </a:r>
          </a:p>
        </p:txBody>
      </p:sp>
      <p:sp>
        <p:nvSpPr>
          <p:cNvPr id="2" name="矩形 1"/>
          <p:cNvSpPr/>
          <p:nvPr/>
        </p:nvSpPr>
        <p:spPr>
          <a:xfrm>
            <a:off x="1150375" y="1724591"/>
            <a:ext cx="7659328" cy="2462213"/>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dev_woe_psi_stp</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toad.selection.stepwise</a:t>
            </a:r>
            <a:r>
              <a:rPr lang="en-GB" altLang="zh-CN" sz="1400" dirty="0">
                <a:solidFill>
                  <a:srgbClr val="000000"/>
                </a:solidFill>
                <a:latin typeface="Alibaba PuHuiTi R" pitchFamily="18" charset="-122"/>
                <a:ea typeface="Alibaba PuHuiTi R" pitchFamily="18" charset="-122"/>
                <a:cs typeface="Alibaba PuHuiTi R" pitchFamily="18" charset="-122"/>
              </a:rPr>
              <a:t>(dev_woe_psi2, </a:t>
            </a:r>
          </a:p>
          <a:p>
            <a:r>
              <a:rPr lang="en-GB" altLang="zh-CN" sz="1400" dirty="0">
                <a:solidFill>
                  <a:srgbClr val="000000"/>
                </a:solidFill>
                <a:latin typeface="Alibaba PuHuiTi R" pitchFamily="18" charset="-122"/>
                <a:ea typeface="Alibaba PuHuiTi R" pitchFamily="18" charset="-122"/>
                <a:cs typeface="Alibaba PuHuiTi R" pitchFamily="18" charset="-122"/>
              </a:rPr>
              <a:t>				dev_woe_psi2[</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direction=</a:t>
            </a:r>
            <a:r>
              <a:rPr lang="en-GB" altLang="zh-CN" sz="1400" dirty="0">
                <a:solidFill>
                  <a:srgbClr val="A31515"/>
                </a:solidFill>
                <a:latin typeface="Alibaba PuHuiTi R" pitchFamily="18" charset="-122"/>
                <a:ea typeface="Alibaba PuHuiTi R" pitchFamily="18" charset="-122"/>
                <a:cs typeface="Alibaba PuHuiTi R" pitchFamily="18" charset="-122"/>
              </a:rPr>
              <a:t>'both’</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criterion=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ks</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estimator=</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ols</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intercept=</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val_woe_psi_stp</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val_woe_psi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dev_woe_psi_stp.columns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off_woe_psi_stp</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off_woe_psi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dev_woe_psi_stp.columns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pd.concat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dev_woe_psi_stp</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val_woe_psi_stp</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off_woe_psi_stp</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err="1">
                <a:solidFill>
                  <a:srgbClr val="000000"/>
                </a:solidFill>
                <a:latin typeface="Alibaba PuHuiTi R" pitchFamily="18" charset="-122"/>
                <a:ea typeface="Alibaba PuHuiTi R" pitchFamily="18" charset="-122"/>
                <a:cs typeface="Alibaba PuHuiTi R" pitchFamily="18" charset="-122"/>
              </a:rPr>
              <a:t>data.shape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5" name="矩形 4"/>
          <p:cNvSpPr/>
          <p:nvPr/>
        </p:nvSpPr>
        <p:spPr>
          <a:xfrm>
            <a:off x="1150375" y="4269458"/>
            <a:ext cx="1159292" cy="338554"/>
          </a:xfrm>
          <a:prstGeom prst="rect">
            <a:avLst/>
          </a:prstGeom>
        </p:spPr>
        <p:txBody>
          <a:bodyPr wrap="none">
            <a:spAutoFit/>
          </a:bodyPr>
          <a:lstStyle/>
          <a:p>
            <a:r>
              <a:rPr lang="zh-CN" altLang="en-US" sz="1600" dirty="0">
                <a:latin typeface="Alibaba PuHuiTi R" pitchFamily="18" charset="-122"/>
                <a:ea typeface="Alibaba PuHuiTi R" pitchFamily="18" charset="-122"/>
                <a:cs typeface="Alibaba PuHuiTi R" pitchFamily="18" charset="-122"/>
              </a:rPr>
              <a:t>(95806, 6)</a:t>
            </a:r>
          </a:p>
        </p:txBody>
      </p:sp>
      <p:sp>
        <p:nvSpPr>
          <p:cNvPr id="7" name="矩形 6"/>
          <p:cNvSpPr/>
          <p:nvPr/>
        </p:nvSpPr>
        <p:spPr>
          <a:xfrm>
            <a:off x="820011" y="4608012"/>
            <a:ext cx="2089033"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查看剩下的特征列</a:t>
            </a:r>
          </a:p>
        </p:txBody>
      </p:sp>
      <p:sp>
        <p:nvSpPr>
          <p:cNvPr id="8" name="矩形 7"/>
          <p:cNvSpPr/>
          <p:nvPr/>
        </p:nvSpPr>
        <p:spPr>
          <a:xfrm>
            <a:off x="1150375" y="4998442"/>
            <a:ext cx="2419252" cy="307777"/>
          </a:xfrm>
          <a:prstGeom prst="rect">
            <a:avLst/>
          </a:prstGeom>
          <a:solidFill>
            <a:srgbClr val="FFFFE4"/>
          </a:solidFill>
          <a:ln>
            <a:solidFill>
              <a:schemeClr val="tx1"/>
            </a:solidFill>
          </a:ln>
        </p:spPr>
        <p:txBody>
          <a:bodyPr wrap="none">
            <a:spAutoFit/>
          </a:bodyPr>
          <a:lstStyle/>
          <a:p>
            <a:r>
              <a:rPr lang="zh-CN" altLang="en-US" sz="1400" dirty="0">
                <a:latin typeface="Alibaba PuHuiTi R" pitchFamily="18" charset="-122"/>
                <a:ea typeface="Alibaba PuHuiTi R" pitchFamily="18" charset="-122"/>
                <a:cs typeface="Alibaba PuHuiTi R" pitchFamily="18" charset="-122"/>
              </a:rPr>
              <a:t>dev_woe_psi_stp.columns</a:t>
            </a:r>
          </a:p>
        </p:txBody>
      </p:sp>
      <p:sp>
        <p:nvSpPr>
          <p:cNvPr id="9" name="矩形 8"/>
          <p:cNvSpPr/>
          <p:nvPr/>
        </p:nvSpPr>
        <p:spPr>
          <a:xfrm>
            <a:off x="1150375" y="5471963"/>
            <a:ext cx="7659328" cy="584775"/>
          </a:xfrm>
          <a:prstGeom prst="rect">
            <a:avLst/>
          </a:prstGeom>
        </p:spPr>
        <p:txBody>
          <a:bodyPr wrap="square">
            <a:spAutoFit/>
          </a:bodyPr>
          <a:lstStyle/>
          <a:p>
            <a:r>
              <a:rPr lang="en-GB" altLang="zh-CN" sz="1600" dirty="0">
                <a:latin typeface="Alibaba PuHuiTi R" pitchFamily="18" charset="-122"/>
                <a:ea typeface="Alibaba PuHuiTi R" pitchFamily="18" charset="-122"/>
                <a:cs typeface="Alibaba PuHuiTi R" pitchFamily="18" charset="-122"/>
              </a:rPr>
              <a:t>Index(['</a:t>
            </a:r>
            <a:r>
              <a:rPr lang="en-GB" altLang="zh-CN" sz="1600" dirty="0" err="1">
                <a:latin typeface="Alibaba PuHuiTi R" pitchFamily="18" charset="-122"/>
                <a:ea typeface="Alibaba PuHuiTi R" pitchFamily="18" charset="-122"/>
                <a:cs typeface="Alibaba PuHuiTi R" pitchFamily="18" charset="-122"/>
              </a:rPr>
              <a:t>act_info</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samp_type</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person_info</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uid</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credit_info</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bad_ind</a:t>
            </a:r>
            <a:r>
              <a:rPr lang="en-GB" altLang="zh-CN" sz="1600" dirty="0">
                <a:latin typeface="Alibaba PuHuiTi R" pitchFamily="18" charset="-122"/>
                <a:ea typeface="Alibaba PuHuiTi R" pitchFamily="18" charset="-122"/>
                <a:cs typeface="Alibaba PuHuiTi R" pitchFamily="18" charset="-122"/>
              </a:rPr>
              <a:t>'], </a:t>
            </a:r>
            <a:r>
              <a:rPr lang="en-GB" altLang="zh-CN" sz="1600" dirty="0" err="1">
                <a:latin typeface="Alibaba PuHuiTi R" pitchFamily="18" charset="-122"/>
                <a:ea typeface="Alibaba PuHuiTi R" pitchFamily="18" charset="-122"/>
                <a:cs typeface="Alibaba PuHuiTi R" pitchFamily="18" charset="-122"/>
              </a:rPr>
              <a:t>dtype</a:t>
            </a:r>
            <a:r>
              <a:rPr lang="en-GB" altLang="zh-CN" sz="1600" dirty="0">
                <a:latin typeface="Alibaba PuHuiTi R" pitchFamily="18" charset="-122"/>
                <a:ea typeface="Alibaba PuHuiTi R" pitchFamily="18" charset="-122"/>
                <a:cs typeface="Alibaba PuHuiTi R" pitchFamily="18" charset="-122"/>
              </a:rPr>
              <a:t>='object')</a:t>
            </a: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8 </a:t>
            </a:r>
            <a:r>
              <a:rPr lang="zh-CN" altLang="en-US" dirty="0"/>
              <a:t>模型训练</a:t>
            </a:r>
          </a:p>
        </p:txBody>
      </p:sp>
      <p:sp>
        <p:nvSpPr>
          <p:cNvPr id="6" name="矩形 5"/>
          <p:cNvSpPr/>
          <p:nvPr/>
        </p:nvSpPr>
        <p:spPr>
          <a:xfrm>
            <a:off x="820011" y="1386037"/>
            <a:ext cx="2492990"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定义函数用于模型训练</a:t>
            </a:r>
          </a:p>
        </p:txBody>
      </p:sp>
      <p:sp>
        <p:nvSpPr>
          <p:cNvPr id="11" name="矩形 10"/>
          <p:cNvSpPr/>
          <p:nvPr/>
        </p:nvSpPr>
        <p:spPr>
          <a:xfrm>
            <a:off x="963561" y="1724591"/>
            <a:ext cx="6096000" cy="5693866"/>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lr_model</a:t>
            </a:r>
            <a:r>
              <a:rPr lang="en-GB" altLang="zh-CN" sz="1400" dirty="0">
                <a:solidFill>
                  <a:srgbClr val="000000"/>
                </a:solidFill>
                <a:latin typeface="Alibaba PuHuiTi R" pitchFamily="18" charset="-122"/>
                <a:ea typeface="Alibaba PuHuiTi R" pitchFamily="18" charset="-122"/>
                <a:cs typeface="Alibaba PuHuiTi R" pitchFamily="18" charset="-122"/>
              </a:rPr>
              <a:t>(x, y, </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C):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model =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r>
              <a:rPr lang="en-GB" altLang="zh-CN" sz="1400" dirty="0">
                <a:solidFill>
                  <a:srgbClr val="000000"/>
                </a:solidFill>
                <a:latin typeface="Alibaba PuHuiTi R" pitchFamily="18" charset="-122"/>
                <a:ea typeface="Alibaba PuHuiTi R" pitchFamily="18" charset="-122"/>
                <a:cs typeface="Alibaba PuHuiTi R" pitchFamily="18" charset="-122"/>
              </a:rPr>
              <a:t>(C=C, </a:t>
            </a:r>
            <a:r>
              <a:rPr lang="en-GB" altLang="zh-CN" sz="1400" dirty="0" err="1">
                <a:solidFill>
                  <a:srgbClr val="000000"/>
                </a:solidFill>
                <a:latin typeface="Alibaba PuHuiTi R" pitchFamily="18" charset="-122"/>
                <a:ea typeface="Alibaba PuHuiTi R" pitchFamily="18" charset="-122"/>
                <a:cs typeface="Alibaba PuHuiTi R" pitchFamily="18" charset="-122"/>
              </a:rPr>
              <a:t>class_weight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'balanced'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model.fit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(x)[:,</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fpr_dev,tpr_dev</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(y, </a:t>
            </a: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fpr_dev</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tpr_dev</a:t>
            </a:r>
            <a:r>
              <a:rPr lang="en-GB" altLang="zh-CN" sz="1400" dirty="0">
                <a:solidFill>
                  <a:srgbClr val="000000"/>
                </a:solidFill>
                <a:latin typeface="Alibaba PuHuiTi R" pitchFamily="18" charset="-122"/>
                <a:ea typeface="Alibaba PuHuiTi R" pitchFamily="18" charset="-122"/>
                <a:cs typeface="Alibaba PuHuiTi R" pitchFamily="18" charset="-122"/>
              </a:rPr>
              <a:t>).max()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fpr_val,tpr_val</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fpr_val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tpr_val</a:t>
            </a:r>
            <a:r>
              <a:rPr lang="en-GB" altLang="zh-CN" sz="1400" dirty="0">
                <a:solidFill>
                  <a:srgbClr val="000000"/>
                </a:solidFill>
                <a:latin typeface="Alibaba PuHuiTi R" pitchFamily="18" charset="-122"/>
                <a:ea typeface="Alibaba PuHuiTi R" pitchFamily="18" charset="-122"/>
                <a:cs typeface="Alibaba PuHuiTi R" pitchFamily="18" charset="-122"/>
              </a:rPr>
              <a:t>).max()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fpr_off,tpr_off</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off_ks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fpr_off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tpr_off</a:t>
            </a:r>
            <a:r>
              <a:rPr lang="en-GB" altLang="zh-CN" sz="1400" dirty="0">
                <a:solidFill>
                  <a:srgbClr val="000000"/>
                </a:solidFill>
                <a:latin typeface="Alibaba PuHuiTi R" pitchFamily="18" charset="-122"/>
                <a:ea typeface="Alibaba PuHuiTi R" pitchFamily="18" charset="-122"/>
                <a:cs typeface="Alibaba PuHuiTi R" pitchFamily="18" charset="-122"/>
              </a:rPr>
              <a:t>).max()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off_ks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matplotlib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plt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fpr_dev</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tpr_dev</a:t>
            </a:r>
            <a:r>
              <a:rPr lang="en-GB" altLang="zh-CN" sz="1400" dirty="0">
                <a:solidFill>
                  <a:srgbClr val="000000"/>
                </a:solidFill>
                <a:latin typeface="Alibaba PuHuiTi R" pitchFamily="18" charset="-122"/>
                <a:ea typeface="Alibaba PuHuiTi R" pitchFamily="18" charset="-122"/>
                <a:cs typeface="Alibaba PuHuiTi R" pitchFamily="18" charset="-122"/>
              </a:rPr>
              <a:t>, label=</a:t>
            </a:r>
            <a:r>
              <a:rPr lang="en-GB" altLang="zh-CN" sz="1400" dirty="0">
                <a:solidFill>
                  <a:srgbClr val="A31515"/>
                </a:solidFill>
                <a:latin typeface="Alibaba PuHuiTi R" pitchFamily="18" charset="-122"/>
                <a:ea typeface="Alibaba PuHuiTi R" pitchFamily="18" charset="-122"/>
                <a:cs typeface="Alibaba PuHuiTi R" pitchFamily="18" charset="-122"/>
              </a:rPr>
              <a:t>'dev'</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fpr_val</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tpr_val</a:t>
            </a:r>
            <a:r>
              <a:rPr lang="en-GB" altLang="zh-CN" sz="1400" dirty="0">
                <a:solidFill>
                  <a:srgbClr val="000000"/>
                </a:solidFill>
                <a:latin typeface="Alibaba PuHuiTi R" pitchFamily="18" charset="-122"/>
                <a:ea typeface="Alibaba PuHuiTi R" pitchFamily="18" charset="-122"/>
                <a:cs typeface="Alibaba PuHuiTi R" pitchFamily="18" charset="-122"/>
              </a:rPr>
              <a:t>, label=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fpr_off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tpr_off</a:t>
            </a:r>
            <a:r>
              <a:rPr lang="en-GB" altLang="zh-CN" sz="1400" dirty="0">
                <a:solidFill>
                  <a:srgbClr val="000000"/>
                </a:solidFill>
                <a:latin typeface="Alibaba PuHuiTi R" pitchFamily="18" charset="-122"/>
                <a:ea typeface="Alibaba PuHuiTi R" pitchFamily="18" charset="-122"/>
                <a:cs typeface="Alibaba PuHuiTi R" pitchFamily="18" charset="-122"/>
              </a:rPr>
              <a:t>, label=</a:t>
            </a:r>
            <a:r>
              <a:rPr lang="en-GB" altLang="zh-CN" sz="1400" dirty="0">
                <a:solidFill>
                  <a:srgbClr val="A31515"/>
                </a:solidFill>
                <a:latin typeface="Alibaba PuHuiTi R" pitchFamily="18" charset="-122"/>
                <a:ea typeface="Alibaba PuHuiTi R" pitchFamily="18" charset="-122"/>
                <a:cs typeface="Alibaba PuHuiTi R" pitchFamily="18" charset="-122"/>
              </a:rPr>
              <a:t>'off'</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'k--'</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plt.xlabel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'False positive rate'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plt.ylabel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'True positive rate'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plt.title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'ROC Curve'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plt.legend</a:t>
            </a:r>
            <a:r>
              <a:rPr lang="en-GB" altLang="zh-CN" sz="1400" dirty="0">
                <a:solidFill>
                  <a:srgbClr val="000000"/>
                </a:solidFill>
                <a:latin typeface="Alibaba PuHuiTi R" pitchFamily="18" charset="-122"/>
                <a:ea typeface="Alibaba PuHuiTi R" pitchFamily="18" charset="-122"/>
                <a:cs typeface="Alibaba PuHuiTi R" pitchFamily="18" charset="-122"/>
              </a:rPr>
              <a:t>(loc=</a:t>
            </a:r>
            <a:r>
              <a:rPr lang="en-GB" altLang="zh-CN" sz="1400" dirty="0">
                <a:solidFill>
                  <a:srgbClr val="A31515"/>
                </a:solidFill>
                <a:latin typeface="Alibaba PuHuiTi R" pitchFamily="18" charset="-122"/>
                <a:ea typeface="Alibaba PuHuiTi R" pitchFamily="18" charset="-122"/>
                <a:cs typeface="Alibaba PuHuiTi R" pitchFamily="18" charset="-122"/>
              </a:rPr>
              <a:t>'best'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plt.show</a:t>
            </a:r>
            <a:r>
              <a:rPr lang="en-GB" altLang="zh-CN" sz="1400" dirty="0">
                <a:solidFill>
                  <a:srgbClr val="000000"/>
                </a:solidFill>
                <a:latin typeface="Alibaba PuHuiTi R" pitchFamily="18" charset="-122"/>
                <a:ea typeface="Alibaba PuHuiTi R" pitchFamily="18" charset="-122"/>
                <a:cs typeface="Alibaba PuHuiTi R" pitchFamily="18" charset="-122"/>
              </a:rPr>
              <a:t>() </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8 </a:t>
            </a:r>
            <a:r>
              <a:rPr lang="zh-CN" altLang="en-US" dirty="0"/>
              <a:t>模型训练</a:t>
            </a:r>
          </a:p>
        </p:txBody>
      </p:sp>
      <p:sp>
        <p:nvSpPr>
          <p:cNvPr id="6" name="矩形 5"/>
          <p:cNvSpPr/>
          <p:nvPr/>
        </p:nvSpPr>
        <p:spPr>
          <a:xfrm>
            <a:off x="820011" y="1386037"/>
            <a:ext cx="2492990"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定义函数用于模型训练</a:t>
            </a:r>
          </a:p>
        </p:txBody>
      </p:sp>
      <p:sp>
        <p:nvSpPr>
          <p:cNvPr id="5" name="矩形 4"/>
          <p:cNvSpPr/>
          <p:nvPr/>
        </p:nvSpPr>
        <p:spPr>
          <a:xfrm>
            <a:off x="973394" y="1724591"/>
            <a:ext cx="10487085" cy="6555641"/>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xgb_model</a:t>
            </a:r>
            <a:r>
              <a:rPr lang="en-GB" altLang="zh-CN" sz="1400" dirty="0">
                <a:solidFill>
                  <a:srgbClr val="000000"/>
                </a:solidFill>
                <a:latin typeface="Alibaba PuHuiTi R" pitchFamily="18" charset="-122"/>
                <a:ea typeface="Alibaba PuHuiTi R" pitchFamily="18" charset="-122"/>
                <a:cs typeface="Alibaba PuHuiTi R" pitchFamily="18" charset="-122"/>
              </a:rPr>
              <a:t>(x, y, </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model = </a:t>
            </a:r>
            <a:r>
              <a:rPr lang="en-GB" altLang="zh-CN" sz="1400" dirty="0" err="1">
                <a:solidFill>
                  <a:srgbClr val="000000"/>
                </a:solidFill>
                <a:latin typeface="Alibaba PuHuiTi R" pitchFamily="18" charset="-122"/>
                <a:ea typeface="Alibaba PuHuiTi R" pitchFamily="18" charset="-122"/>
                <a:cs typeface="Alibaba PuHuiTi R" pitchFamily="18" charset="-122"/>
              </a:rPr>
              <a:t>xgb.XGBClassifier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learning_rate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0.05</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n_estimators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400</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max_depth</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2</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class_weight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'balanced'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3"/>
            <a:r>
              <a:rPr lang="en-GB" altLang="zh-CN" sz="1400" dirty="0" err="1">
                <a:solidFill>
                  <a:srgbClr val="000000"/>
                </a:solidFill>
                <a:latin typeface="Alibaba PuHuiTi R" pitchFamily="18" charset="-122"/>
                <a:ea typeface="Alibaba PuHuiTi R" pitchFamily="18" charset="-122"/>
                <a:cs typeface="Alibaba PuHuiTi R" pitchFamily="18" charset="-122"/>
              </a:rPr>
              <a:t>min_child_weight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subsample=</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nthread</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scale_pos_weight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random_state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n_jobs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3"/>
            <a:r>
              <a:rPr lang="en-GB" altLang="zh-CN" sz="1400" dirty="0" err="1">
                <a:solidFill>
                  <a:srgbClr val="000000"/>
                </a:solidFill>
                <a:latin typeface="Alibaba PuHuiTi R" pitchFamily="18" charset="-122"/>
                <a:ea typeface="Alibaba PuHuiTi R" pitchFamily="18" charset="-122"/>
                <a:cs typeface="Alibaba PuHuiTi R" pitchFamily="18" charset="-122"/>
              </a:rPr>
              <a:t>reg_lambda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300</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model.fit</a:t>
            </a:r>
            <a:r>
              <a:rPr lang="en-GB" altLang="zh-CN" sz="1400" dirty="0">
                <a:solidFill>
                  <a:srgbClr val="000000"/>
                </a:solidFill>
                <a:latin typeface="Alibaba PuHuiTi R" pitchFamily="18" charset="-122"/>
                <a:ea typeface="Alibaba PuHuiTi R" pitchFamily="18" charset="-122"/>
                <a:cs typeface="Alibaba PuHuiTi R" pitchFamily="18" charset="-122"/>
              </a:rPr>
              <a:t>(x, y)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(x)[:,</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fpr_dev,tpr_dev</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(y, </a:t>
            </a: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fpr_dev</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tpr_dev</a:t>
            </a:r>
            <a:r>
              <a:rPr lang="en-GB" altLang="zh-CN" sz="1400" dirty="0">
                <a:solidFill>
                  <a:srgbClr val="000000"/>
                </a:solidFill>
                <a:latin typeface="Alibaba PuHuiTi R" pitchFamily="18" charset="-122"/>
                <a:ea typeface="Alibaba PuHuiTi R" pitchFamily="18" charset="-122"/>
                <a:cs typeface="Alibaba PuHuiTi R" pitchFamily="18" charset="-122"/>
              </a:rPr>
              <a:t>).max()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train_ks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train_ks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fpr_val,tpr_val</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fpr_val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tpr_val</a:t>
            </a:r>
            <a:r>
              <a:rPr lang="en-GB" altLang="zh-CN" sz="1400" dirty="0">
                <a:solidFill>
                  <a:srgbClr val="000000"/>
                </a:solidFill>
                <a:latin typeface="Alibaba PuHuiTi R" pitchFamily="18" charset="-122"/>
                <a:ea typeface="Alibaba PuHuiTi R" pitchFamily="18" charset="-122"/>
                <a:cs typeface="Alibaba PuHuiTi R" pitchFamily="18" charset="-122"/>
              </a:rPr>
              <a:t>).max()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model.predict_proba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fpr_off,tpr_off</a:t>
            </a:r>
            <a:r>
              <a:rPr lang="en-GB" altLang="zh-CN" sz="1400" dirty="0">
                <a:solidFill>
                  <a:srgbClr val="000000"/>
                </a:solidFill>
                <a:latin typeface="Alibaba PuHuiTi R" pitchFamily="18" charset="-122"/>
                <a:ea typeface="Alibaba PuHuiTi R" pitchFamily="18" charset="-122"/>
                <a:cs typeface="Alibaba PuHuiTi R" pitchFamily="18" charset="-122"/>
              </a:rPr>
              <a:t>,_ = </a:t>
            </a:r>
            <a:r>
              <a:rPr lang="en-GB" altLang="zh-CN" sz="1400" dirty="0" err="1">
                <a:solidFill>
                  <a:srgbClr val="000000"/>
                </a:solidFill>
                <a:latin typeface="Alibaba PuHuiTi R" pitchFamily="18" charset="-122"/>
                <a:ea typeface="Alibaba PuHuiTi R" pitchFamily="18" charset="-122"/>
                <a:cs typeface="Alibaba PuHuiTi R" pitchFamily="18" charset="-122"/>
              </a:rPr>
              <a:t>roc_curve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y_pred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off_ks</a:t>
            </a:r>
            <a:r>
              <a:rPr lang="en-GB" altLang="zh-CN" sz="1400" dirty="0">
                <a:solidFill>
                  <a:srgbClr val="000000"/>
                </a:solidFill>
                <a:latin typeface="Alibaba PuHuiTi R" pitchFamily="18" charset="-122"/>
                <a:ea typeface="Alibaba PuHuiTi R" pitchFamily="18" charset="-122"/>
                <a:cs typeface="Alibaba PuHuiTi R" pitchFamily="18" charset="-122"/>
              </a:rPr>
              <a:t> = abs(</a:t>
            </a:r>
            <a:r>
              <a:rPr lang="en-GB" altLang="zh-CN" sz="1400" dirty="0" err="1">
                <a:solidFill>
                  <a:srgbClr val="000000"/>
                </a:solidFill>
                <a:latin typeface="Alibaba PuHuiTi R" pitchFamily="18" charset="-122"/>
                <a:ea typeface="Alibaba PuHuiTi R" pitchFamily="18" charset="-122"/>
                <a:cs typeface="Alibaba PuHuiTi R" pitchFamily="18" charset="-122"/>
              </a:rPr>
              <a:t>fpr_off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tpr_off</a:t>
            </a:r>
            <a:r>
              <a:rPr lang="en-GB" altLang="zh-CN" sz="1400" dirty="0">
                <a:solidFill>
                  <a:srgbClr val="000000"/>
                </a:solidFill>
                <a:latin typeface="Alibaba PuHuiTi R" pitchFamily="18" charset="-122"/>
                <a:ea typeface="Alibaba PuHuiTi R" pitchFamily="18" charset="-122"/>
                <a:cs typeface="Alibaba PuHuiTi R" pitchFamily="18" charset="-122"/>
              </a:rPr>
              <a:t>).max()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off_ks</a:t>
            </a:r>
            <a:r>
              <a:rPr lang="en-GB" altLang="zh-CN" sz="1400" dirty="0">
                <a:solidFill>
                  <a:srgbClr val="A31515"/>
                </a:solidFill>
                <a:latin typeface="Alibaba PuHuiTi R" pitchFamily="18" charset="-122"/>
                <a:ea typeface="Alibaba PuHuiTi R" pitchFamily="18" charset="-122"/>
                <a:cs typeface="Alibaba PuHuiTi R" pitchFamily="18" charset="-122"/>
              </a:rPr>
              <a:t> : '</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off_ks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matplotlib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pyplot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plt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fpr_dev</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tpr_dev</a:t>
            </a:r>
            <a:r>
              <a:rPr lang="en-GB" altLang="zh-CN" sz="1400" dirty="0">
                <a:solidFill>
                  <a:srgbClr val="000000"/>
                </a:solidFill>
                <a:latin typeface="Alibaba PuHuiTi R" pitchFamily="18" charset="-122"/>
                <a:ea typeface="Alibaba PuHuiTi R" pitchFamily="18" charset="-122"/>
                <a:cs typeface="Alibaba PuHuiTi R" pitchFamily="18" charset="-122"/>
              </a:rPr>
              <a:t>, label=</a:t>
            </a:r>
            <a:r>
              <a:rPr lang="en-GB" altLang="zh-CN" sz="1400" dirty="0">
                <a:solidFill>
                  <a:srgbClr val="A31515"/>
                </a:solidFill>
                <a:latin typeface="Alibaba PuHuiTi R" pitchFamily="18" charset="-122"/>
                <a:ea typeface="Alibaba PuHuiTi R" pitchFamily="18" charset="-122"/>
                <a:cs typeface="Alibaba PuHuiTi R" pitchFamily="18" charset="-122"/>
              </a:rPr>
              <a:t>'dev'</a:t>
            </a:r>
            <a:r>
              <a:rPr lang="en-GB" altLang="zh-CN" sz="1400" dirty="0">
                <a:solidFill>
                  <a:srgbClr val="000000"/>
                </a:solidFill>
                <a:latin typeface="Alibaba PuHuiTi R" pitchFamily="18" charset="-122"/>
                <a:ea typeface="Alibaba PuHuiTi R" pitchFamily="18" charset="-122"/>
                <a:cs typeface="Alibaba PuHuiTi R" pitchFamily="18" charset="-122"/>
              </a:rPr>
              <a:t>)</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fpr_val</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tpr_val</a:t>
            </a:r>
            <a:r>
              <a:rPr lang="en-GB" altLang="zh-CN" sz="1400" dirty="0">
                <a:solidFill>
                  <a:srgbClr val="000000"/>
                </a:solidFill>
                <a:latin typeface="Alibaba PuHuiTi R" pitchFamily="18" charset="-122"/>
                <a:ea typeface="Alibaba PuHuiTi R" pitchFamily="18" charset="-122"/>
                <a:cs typeface="Alibaba PuHuiTi R" pitchFamily="18" charset="-122"/>
              </a:rPr>
              <a:t>, label=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fpr_off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tpr_off</a:t>
            </a:r>
            <a:r>
              <a:rPr lang="en-GB" altLang="zh-CN" sz="1400" dirty="0">
                <a:solidFill>
                  <a:srgbClr val="000000"/>
                </a:solidFill>
                <a:latin typeface="Alibaba PuHuiTi R" pitchFamily="18" charset="-122"/>
                <a:ea typeface="Alibaba PuHuiTi R" pitchFamily="18" charset="-122"/>
                <a:cs typeface="Alibaba PuHuiTi R" pitchFamily="18" charset="-122"/>
              </a:rPr>
              <a:t>, label=</a:t>
            </a:r>
            <a:r>
              <a:rPr lang="en-GB" altLang="zh-CN" sz="1400" dirty="0">
                <a:solidFill>
                  <a:srgbClr val="A31515"/>
                </a:solidFill>
                <a:latin typeface="Alibaba PuHuiTi R" pitchFamily="18" charset="-122"/>
                <a:ea typeface="Alibaba PuHuiTi R" pitchFamily="18" charset="-122"/>
                <a:cs typeface="Alibaba PuHuiTi R" pitchFamily="18" charset="-122"/>
              </a:rPr>
              <a:t>'off'</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plt.plot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'k--'</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plt.xlabel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'False positive rate'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plt.ylabel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'True positive rate'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plt.title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'ROC Curve'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plt.legend</a:t>
            </a:r>
            <a:r>
              <a:rPr lang="en-GB" altLang="zh-CN" sz="1400" dirty="0">
                <a:solidFill>
                  <a:srgbClr val="000000"/>
                </a:solidFill>
                <a:latin typeface="Alibaba PuHuiTi R" pitchFamily="18" charset="-122"/>
                <a:ea typeface="Alibaba PuHuiTi R" pitchFamily="18" charset="-122"/>
                <a:cs typeface="Alibaba PuHuiTi R" pitchFamily="18" charset="-122"/>
              </a:rPr>
              <a:t>(loc=</a:t>
            </a:r>
            <a:r>
              <a:rPr lang="en-GB" altLang="zh-CN" sz="1400" dirty="0">
                <a:solidFill>
                  <a:srgbClr val="A31515"/>
                </a:solidFill>
                <a:latin typeface="Alibaba PuHuiTi R" pitchFamily="18" charset="-122"/>
                <a:ea typeface="Alibaba PuHuiTi R" pitchFamily="18" charset="-122"/>
                <a:cs typeface="Alibaba PuHuiTi R" pitchFamily="18" charset="-122"/>
              </a:rPr>
              <a:t>'best'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plt.show</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8 </a:t>
            </a:r>
            <a:r>
              <a:rPr lang="zh-CN" altLang="en-US" dirty="0"/>
              <a:t>模型训练</a:t>
            </a:r>
          </a:p>
        </p:txBody>
      </p:sp>
      <p:sp>
        <p:nvSpPr>
          <p:cNvPr id="6" name="矩形 5"/>
          <p:cNvSpPr/>
          <p:nvPr/>
        </p:nvSpPr>
        <p:spPr>
          <a:xfrm>
            <a:off x="820011" y="1386037"/>
            <a:ext cx="3098925"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定义函数调用模型训练的方法</a:t>
            </a:r>
          </a:p>
        </p:txBody>
      </p:sp>
      <p:sp>
        <p:nvSpPr>
          <p:cNvPr id="2" name="矩形 1"/>
          <p:cNvSpPr/>
          <p:nvPr/>
        </p:nvSpPr>
        <p:spPr>
          <a:xfrm>
            <a:off x="1061884" y="1804750"/>
            <a:ext cx="6096000" cy="4832092"/>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bi_train</a:t>
            </a:r>
            <a:r>
              <a:rPr lang="en-GB" altLang="zh-CN" sz="1400" dirty="0">
                <a:solidFill>
                  <a:srgbClr val="000000"/>
                </a:solidFill>
                <a:latin typeface="Alibaba PuHuiTi R" pitchFamily="18" charset="-122"/>
                <a:ea typeface="Alibaba PuHuiTi R" pitchFamily="18" charset="-122"/>
                <a:cs typeface="Alibaba PuHuiTi R" pitchFamily="18" charset="-122"/>
              </a:rPr>
              <a:t>(data, dep=</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a:solidFill>
                  <a:srgbClr val="0000FF"/>
                </a:solidFill>
                <a:latin typeface="Alibaba PuHuiTi R" pitchFamily="18" charset="-122"/>
                <a:ea typeface="Alibaba PuHuiTi R" pitchFamily="18" charset="-122"/>
                <a:cs typeface="Alibaba PuHuiTi R" pitchFamily="18" charset="-122"/>
              </a:rPr>
              <a:t>None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sklearn.preprocessing</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StandardScaler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std_scaler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StandardScaler</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8000"/>
                </a:solidFill>
                <a:latin typeface="Alibaba PuHuiTi R" pitchFamily="18" charset="-122"/>
                <a:ea typeface="Alibaba PuHuiTi R" pitchFamily="18" charset="-122"/>
                <a:cs typeface="Alibaba PuHuiTi R" pitchFamily="18" charset="-122"/>
              </a:rPr>
              <a:t># </a:t>
            </a:r>
            <a:r>
              <a:rPr lang="zh-CN" altLang="en-US" sz="1400" dirty="0">
                <a:solidFill>
                  <a:srgbClr val="008000"/>
                </a:solidFill>
                <a:latin typeface="Alibaba PuHuiTi R" pitchFamily="18" charset="-122"/>
                <a:ea typeface="Alibaba PuHuiTi R" pitchFamily="18" charset="-122"/>
                <a:cs typeface="Alibaba PuHuiTi R" pitchFamily="18" charset="-122"/>
              </a:rPr>
              <a:t>变量名 </a:t>
            </a:r>
            <a:endParaRPr lang="zh-CN" altLang="en-US" sz="1400" dirty="0">
              <a:solidFill>
                <a:srgbClr val="000000"/>
              </a:solidFill>
              <a:latin typeface="Alibaba PuHuiTi R" pitchFamily="18" charset="-122"/>
              <a:ea typeface="Alibaba PuHuiTi R" pitchFamily="18" charset="-122"/>
              <a:cs typeface="Alibaba PuHuiTi R" pitchFamily="18" charset="-122"/>
            </a:endParaRP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 list(</a:t>
            </a:r>
            <a:r>
              <a:rPr lang="en-GB" altLang="zh-CN" sz="1400" dirty="0" err="1">
                <a:solidFill>
                  <a:srgbClr val="000000"/>
                </a:solidFill>
                <a:latin typeface="Alibaba PuHuiTi R" pitchFamily="18" charset="-122"/>
                <a:ea typeface="Alibaba PuHuiTi R" pitchFamily="18" charset="-122"/>
                <a:cs typeface="Alibaba PuHuiTi R" pitchFamily="18" charset="-122"/>
              </a:rPr>
              <a:t>data.columns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exclude: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lis.remove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data[</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std_scaler.fit_transform</a:t>
            </a:r>
            <a:r>
              <a:rPr lang="en-GB" altLang="zh-CN" sz="1400" dirty="0">
                <a:solidFill>
                  <a:srgbClr val="000000"/>
                </a:solidFill>
                <a:latin typeface="Alibaba PuHuiTi R" pitchFamily="18" charset="-122"/>
                <a:ea typeface="Alibaba PuHuiTi R" pitchFamily="18" charset="-122"/>
                <a:cs typeface="Alibaba PuHuiTi R" pitchFamily="18" charset="-122"/>
              </a:rPr>
              <a:t>(data[</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devv</a:t>
            </a:r>
            <a:r>
              <a:rPr lang="en-GB" altLang="zh-CN" sz="1400" dirty="0">
                <a:solidFill>
                  <a:srgbClr val="000000"/>
                </a:solidFill>
                <a:latin typeface="Alibaba PuHuiTi R" pitchFamily="18" charset="-122"/>
                <a:ea typeface="Alibaba PuHuiTi R" pitchFamily="18" charset="-122"/>
                <a:cs typeface="Alibaba PuHuiTi R" pitchFamily="18" charset="-122"/>
              </a:rPr>
              <a:t> = data[(data[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'dev'</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vall</a:t>
            </a:r>
            <a:r>
              <a:rPr lang="en-GB" altLang="zh-CN" sz="1400" dirty="0">
                <a:solidFill>
                  <a:srgbClr val="000000"/>
                </a:solidFill>
                <a:latin typeface="Alibaba PuHuiTi R" pitchFamily="18" charset="-122"/>
                <a:ea typeface="Alibaba PuHuiTi R" pitchFamily="18" charset="-122"/>
                <a:cs typeface="Alibaba PuHuiTi R" pitchFamily="18" charset="-122"/>
              </a:rPr>
              <a:t> = data[(data[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offf</a:t>
            </a:r>
            <a:r>
              <a:rPr lang="en-GB" altLang="zh-CN" sz="1400" dirty="0">
                <a:solidFill>
                  <a:srgbClr val="000000"/>
                </a:solidFill>
                <a:latin typeface="Alibaba PuHuiTi R" pitchFamily="18" charset="-122"/>
                <a:ea typeface="Alibaba PuHuiTi R" pitchFamily="18" charset="-122"/>
                <a:cs typeface="Alibaba PuHuiTi R" pitchFamily="18" charset="-122"/>
              </a:rPr>
              <a:t> = data[(data[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'off'</a:t>
            </a:r>
            <a:r>
              <a:rPr lang="en-GB" altLang="zh-CN" sz="1400" dirty="0">
                <a:solidFill>
                  <a:srgbClr val="000000"/>
                </a:solidFill>
                <a:latin typeface="Alibaba PuHuiTi R" pitchFamily="18" charset="-122"/>
                <a:ea typeface="Alibaba PuHuiTi R" pitchFamily="18" charset="-122"/>
                <a:cs typeface="Alibaba PuHuiTi R" pitchFamily="18" charset="-122"/>
              </a:rPr>
              <a:t>)]</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x, y = </a:t>
            </a:r>
            <a:r>
              <a:rPr lang="en-GB" altLang="zh-CN" sz="1400" dirty="0" err="1">
                <a:solidFill>
                  <a:srgbClr val="000000"/>
                </a:solidFill>
                <a:latin typeface="Alibaba PuHuiTi R" pitchFamily="18" charset="-122"/>
                <a:ea typeface="Alibaba PuHuiTi R" pitchFamily="18" charset="-122"/>
                <a:cs typeface="Alibaba PuHuiTi R" pitchFamily="18" charset="-122"/>
              </a:rPr>
              <a:t>devv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devv</a:t>
            </a:r>
            <a:r>
              <a:rPr lang="en-GB" altLang="zh-CN" sz="1400" dirty="0">
                <a:solidFill>
                  <a:srgbClr val="000000"/>
                </a:solidFill>
                <a:latin typeface="Alibaba PuHuiTi R" pitchFamily="18" charset="-122"/>
                <a:ea typeface="Alibaba PuHuiTi R" pitchFamily="18" charset="-122"/>
                <a:cs typeface="Alibaba PuHuiTi R" pitchFamily="18" charset="-122"/>
              </a:rPr>
              <a:t>[dep]</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vall</a:t>
            </a:r>
            <a:r>
              <a:rPr lang="en-GB" altLang="zh-CN" sz="1400" dirty="0">
                <a:solidFill>
                  <a:srgbClr val="000000"/>
                </a:solidFill>
                <a:latin typeface="Alibaba PuHuiTi R" pitchFamily="18" charset="-122"/>
                <a:ea typeface="Alibaba PuHuiTi R" pitchFamily="18" charset="-122"/>
                <a:cs typeface="Alibaba PuHuiTi R" pitchFamily="18" charset="-122"/>
              </a:rPr>
              <a:t>[dep]</a:t>
            </a: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offf</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offf</a:t>
            </a:r>
            <a:r>
              <a:rPr lang="en-GB" altLang="zh-CN" sz="1400" dirty="0">
                <a:solidFill>
                  <a:srgbClr val="000000"/>
                </a:solidFill>
                <a:latin typeface="Alibaba PuHuiTi R" pitchFamily="18" charset="-122"/>
                <a:ea typeface="Alibaba PuHuiTi R" pitchFamily="18" charset="-122"/>
                <a:cs typeface="Alibaba PuHuiTi R" pitchFamily="18" charset="-122"/>
              </a:rPr>
              <a:t>[dep]</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逻辑回归正向：</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 # </a:t>
            </a:r>
            <a:r>
              <a:rPr lang="zh-CN" altLang="en-US" sz="1400" dirty="0">
                <a:solidFill>
                  <a:srgbClr val="008000"/>
                </a:solidFill>
                <a:latin typeface="Alibaba PuHuiTi R" pitchFamily="18" charset="-122"/>
                <a:ea typeface="Alibaba PuHuiTi R" pitchFamily="18" charset="-122"/>
                <a:cs typeface="Alibaba PuHuiTi R" pitchFamily="18" charset="-122"/>
              </a:rPr>
              <a:t>逻辑回归正向</a:t>
            </a:r>
            <a:endParaRPr lang="en-US" altLang="zh-CN" sz="1400" dirty="0">
              <a:solidFill>
                <a:srgbClr val="000000"/>
              </a:solidFill>
              <a:latin typeface="Alibaba PuHuiTi R" pitchFamily="18" charset="-122"/>
              <a:ea typeface="Alibaba PuHuiTi R" pitchFamily="18" charset="-122"/>
              <a:cs typeface="Alibaba PuHuiTi R" pitchFamily="18" charset="-122"/>
            </a:endParaRP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lr_model</a:t>
            </a:r>
            <a:r>
              <a:rPr lang="en-GB" altLang="zh-CN" sz="1400" dirty="0">
                <a:solidFill>
                  <a:srgbClr val="000000"/>
                </a:solidFill>
                <a:latin typeface="Alibaba PuHuiTi R" pitchFamily="18" charset="-122"/>
                <a:ea typeface="Alibaba PuHuiTi R" pitchFamily="18" charset="-122"/>
                <a:cs typeface="Alibaba PuHuiTi R" pitchFamily="18" charset="-122"/>
              </a:rPr>
              <a:t>(x, y, </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98658"/>
                </a:solidFill>
                <a:latin typeface="Alibaba PuHuiTi R" pitchFamily="18" charset="-122"/>
                <a:ea typeface="Alibaba PuHuiTi R" pitchFamily="18" charset="-122"/>
                <a:cs typeface="Alibaba PuHuiTi R" pitchFamily="18" charset="-122"/>
              </a:rPr>
              <a:t>0.1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逻辑回归反向：</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 # </a:t>
            </a:r>
            <a:r>
              <a:rPr lang="zh-CN" altLang="en-US" sz="1400" dirty="0">
                <a:solidFill>
                  <a:srgbClr val="008000"/>
                </a:solidFill>
                <a:latin typeface="Alibaba PuHuiTi R" pitchFamily="18" charset="-122"/>
                <a:ea typeface="Alibaba PuHuiTi R" pitchFamily="18" charset="-122"/>
                <a:cs typeface="Alibaba PuHuiTi R" pitchFamily="18" charset="-122"/>
              </a:rPr>
              <a:t>逻辑回归反向 </a:t>
            </a:r>
            <a:endParaRPr lang="en-US" altLang="zh-CN" sz="1400" dirty="0">
              <a:solidFill>
                <a:srgbClr val="000000"/>
              </a:solidFill>
              <a:latin typeface="Alibaba PuHuiTi R" pitchFamily="18" charset="-122"/>
              <a:ea typeface="Alibaba PuHuiTi R" pitchFamily="18" charset="-122"/>
              <a:cs typeface="Alibaba PuHuiTi R" pitchFamily="18" charset="-122"/>
            </a:endParaRP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lr_model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x, y, </a:t>
            </a:r>
            <a:r>
              <a:rPr lang="en-GB" altLang="zh-CN" sz="1400" dirty="0">
                <a:solidFill>
                  <a:srgbClr val="098658"/>
                </a:solidFill>
                <a:latin typeface="Alibaba PuHuiTi R" pitchFamily="18" charset="-122"/>
                <a:ea typeface="Alibaba PuHuiTi R" pitchFamily="18" charset="-122"/>
                <a:cs typeface="Alibaba PuHuiTi R" pitchFamily="18" charset="-122"/>
              </a:rPr>
              <a:t>0.1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XGBoost</a:t>
            </a:r>
            <a:r>
              <a:rPr lang="zh-CN" altLang="en-US" sz="1400" dirty="0">
                <a:solidFill>
                  <a:srgbClr val="A31515"/>
                </a:solidFill>
                <a:latin typeface="Alibaba PuHuiTi R" pitchFamily="18" charset="-122"/>
                <a:ea typeface="Alibaba PuHuiTi R" pitchFamily="18" charset="-122"/>
                <a:cs typeface="Alibaba PuHuiTi R" pitchFamily="18" charset="-122"/>
              </a:rPr>
              <a:t>正向：</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 # </a:t>
            </a:r>
            <a:r>
              <a:rPr lang="en-GB" altLang="zh-CN" sz="1400" dirty="0" err="1">
                <a:solidFill>
                  <a:srgbClr val="008000"/>
                </a:solidFill>
                <a:latin typeface="Alibaba PuHuiTi R" pitchFamily="18" charset="-122"/>
                <a:ea typeface="Alibaba PuHuiTi R" pitchFamily="18" charset="-122"/>
                <a:cs typeface="Alibaba PuHuiTi R" pitchFamily="18" charset="-122"/>
              </a:rPr>
              <a:t>XGBoost</a:t>
            </a:r>
            <a:r>
              <a:rPr lang="zh-CN" altLang="en-US" sz="1400" dirty="0">
                <a:solidFill>
                  <a:srgbClr val="008000"/>
                </a:solidFill>
                <a:latin typeface="Alibaba PuHuiTi R" pitchFamily="18" charset="-122"/>
                <a:ea typeface="Alibaba PuHuiTi R" pitchFamily="18" charset="-122"/>
                <a:cs typeface="Alibaba PuHuiTi R" pitchFamily="18" charset="-122"/>
              </a:rPr>
              <a:t>正向</a:t>
            </a:r>
            <a:endParaRPr lang="en-US" altLang="zh-CN" sz="1400" dirty="0">
              <a:solidFill>
                <a:srgbClr val="000000"/>
              </a:solidFill>
              <a:latin typeface="Alibaba PuHuiTi R" pitchFamily="18" charset="-122"/>
              <a:ea typeface="Alibaba PuHuiTi R" pitchFamily="18" charset="-122"/>
              <a:cs typeface="Alibaba PuHuiTi R" pitchFamily="18" charset="-122"/>
            </a:endParaRP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xgb_model</a:t>
            </a:r>
            <a:r>
              <a:rPr lang="en-GB" altLang="zh-CN" sz="1400" dirty="0">
                <a:solidFill>
                  <a:srgbClr val="000000"/>
                </a:solidFill>
                <a:latin typeface="Alibaba PuHuiTi R" pitchFamily="18" charset="-122"/>
                <a:ea typeface="Alibaba PuHuiTi R" pitchFamily="18" charset="-122"/>
                <a:cs typeface="Alibaba PuHuiTi R" pitchFamily="18" charset="-122"/>
              </a:rPr>
              <a:t>(x, y, </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pPr lvl="1"/>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XGBoost</a:t>
            </a:r>
            <a:r>
              <a:rPr lang="zh-CN" altLang="en-US" sz="1400" dirty="0">
                <a:solidFill>
                  <a:srgbClr val="A31515"/>
                </a:solidFill>
                <a:latin typeface="Alibaba PuHuiTi R" pitchFamily="18" charset="-122"/>
                <a:ea typeface="Alibaba PuHuiTi R" pitchFamily="18" charset="-122"/>
                <a:cs typeface="Alibaba PuHuiTi R" pitchFamily="18" charset="-122"/>
              </a:rPr>
              <a:t>反向：</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8000"/>
                </a:solidFill>
                <a:latin typeface="Alibaba PuHuiTi R" pitchFamily="18" charset="-122"/>
                <a:ea typeface="Alibaba PuHuiTi R" pitchFamily="18" charset="-122"/>
                <a:cs typeface="Alibaba PuHuiTi R" pitchFamily="18" charset="-122"/>
              </a:rPr>
              <a:t> # </a:t>
            </a:r>
            <a:r>
              <a:rPr lang="en-GB" altLang="zh-CN" sz="1400" dirty="0" err="1">
                <a:solidFill>
                  <a:srgbClr val="008000"/>
                </a:solidFill>
                <a:latin typeface="Alibaba PuHuiTi R" pitchFamily="18" charset="-122"/>
                <a:ea typeface="Alibaba PuHuiTi R" pitchFamily="18" charset="-122"/>
                <a:cs typeface="Alibaba PuHuiTi R" pitchFamily="18" charset="-122"/>
              </a:rPr>
              <a:t>XGBoost</a:t>
            </a:r>
            <a:r>
              <a:rPr lang="zh-CN" altLang="en-US" sz="1400" dirty="0">
                <a:solidFill>
                  <a:srgbClr val="008000"/>
                </a:solidFill>
                <a:latin typeface="Alibaba PuHuiTi R" pitchFamily="18" charset="-122"/>
                <a:ea typeface="Alibaba PuHuiTi R" pitchFamily="18" charset="-122"/>
                <a:cs typeface="Alibaba PuHuiTi R" pitchFamily="18" charset="-122"/>
              </a:rPr>
              <a:t>反向</a:t>
            </a:r>
            <a:endParaRPr lang="en-US" altLang="zh-CN" sz="1400" dirty="0">
              <a:solidFill>
                <a:srgbClr val="000000"/>
              </a:solidFill>
              <a:latin typeface="Alibaba PuHuiTi R" pitchFamily="18" charset="-122"/>
              <a:ea typeface="Alibaba PuHuiTi R" pitchFamily="18" charset="-122"/>
              <a:cs typeface="Alibaba PuHuiTi R" pitchFamily="18" charset="-122"/>
            </a:endParaRPr>
          </a:p>
          <a:p>
            <a:pPr lvl="1"/>
            <a:r>
              <a:rPr lang="en-GB" altLang="zh-CN" sz="1400" dirty="0" err="1">
                <a:solidFill>
                  <a:srgbClr val="000000"/>
                </a:solidFill>
                <a:latin typeface="Alibaba PuHuiTi R" pitchFamily="18" charset="-122"/>
                <a:ea typeface="Alibaba PuHuiTi R" pitchFamily="18" charset="-122"/>
                <a:cs typeface="Alibaba PuHuiTi R" pitchFamily="18" charset="-122"/>
              </a:rPr>
              <a:t>xgb_model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x, y)</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8 </a:t>
            </a:r>
            <a:r>
              <a:rPr lang="zh-CN" altLang="en-US" dirty="0"/>
              <a:t>模型训练</a:t>
            </a:r>
          </a:p>
        </p:txBody>
      </p:sp>
      <p:sp>
        <p:nvSpPr>
          <p:cNvPr id="6" name="矩形 5"/>
          <p:cNvSpPr/>
          <p:nvPr/>
        </p:nvSpPr>
        <p:spPr>
          <a:xfrm>
            <a:off x="820011" y="1386037"/>
            <a:ext cx="9759499"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上面函数中</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err="1">
                <a:solidFill>
                  <a:srgbClr val="333333"/>
                </a:solidFill>
                <a:latin typeface="Alibaba PuHuiTi R" pitchFamily="18" charset="-122"/>
                <a:ea typeface="Alibaba PuHuiTi R" pitchFamily="18" charset="-122"/>
                <a:cs typeface="Alibaba PuHuiTi R" pitchFamily="18" charset="-122"/>
              </a:rPr>
              <a:t>XGBoost</a:t>
            </a:r>
            <a:r>
              <a:rPr lang="zh-CN" altLang="en-US" sz="1600" dirty="0">
                <a:solidFill>
                  <a:srgbClr val="333333"/>
                </a:solidFill>
                <a:latin typeface="Alibaba PuHuiTi R" pitchFamily="18" charset="-122"/>
                <a:ea typeface="Alibaba PuHuiTi R" pitchFamily="18" charset="-122"/>
                <a:cs typeface="Alibaba PuHuiTi R" pitchFamily="18" charset="-122"/>
              </a:rPr>
              <a:t>模型和逻辑回归模型各调用了两次，分别为正向调用和逆向调用</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正向调用通过对开发样本的学习得到模型，并在时间外样本上检验效果</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逆向调用使用时间外样本作为训练集，检验当前模型的效果上限</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如逆向模型训练集</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值明显小于正向模型训练集</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值，说明当前时间外样本分布与开发样本差异较大，需要重新划分样本集。</a:t>
            </a:r>
            <a:r>
              <a:rPr lang="en-US" altLang="zh-CN" sz="1600" dirty="0">
                <a:solidFill>
                  <a:srgbClr val="333333"/>
                </a:solidFill>
                <a:latin typeface="Alibaba PuHuiTi R" pitchFamily="18" charset="-122"/>
                <a:ea typeface="Alibaba PuHuiTi R" pitchFamily="18" charset="-122"/>
                <a:cs typeface="Alibaba PuHuiTi R" pitchFamily="18" charset="-122"/>
              </a:rPr>
              <a:t>(</a:t>
            </a:r>
            <a:r>
              <a:rPr lang="zh-CN" altLang="en-US" sz="1600" dirty="0">
                <a:solidFill>
                  <a:srgbClr val="333333"/>
                </a:solidFill>
                <a:latin typeface="Alibaba PuHuiTi R" pitchFamily="18" charset="-122"/>
                <a:ea typeface="Alibaba PuHuiTi R" pitchFamily="18" charset="-122"/>
                <a:cs typeface="Alibaba PuHuiTi R" pitchFamily="18" charset="-122"/>
              </a:rPr>
              <a:t>样本量较小时经常发生</a:t>
            </a:r>
            <a:r>
              <a:rPr lang="en-US" altLang="zh-CN" sz="1600" dirty="0">
                <a:solidFill>
                  <a:srgbClr val="333333"/>
                </a:solidFill>
                <a:latin typeface="Alibaba PuHuiTi R" pitchFamily="18" charset="-122"/>
                <a:ea typeface="Alibaba PuHuiTi R" pitchFamily="18" charset="-122"/>
                <a:cs typeface="Alibaba PuHuiTi R" pitchFamily="18" charset="-122"/>
              </a:rPr>
              <a:t>)</a:t>
            </a:r>
          </a:p>
          <a:p>
            <a:pPr lvl="1"/>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sp>
        <p:nvSpPr>
          <p:cNvPr id="5" name="矩形 4"/>
          <p:cNvSpPr/>
          <p:nvPr/>
        </p:nvSpPr>
        <p:spPr>
          <a:xfrm>
            <a:off x="820011" y="2786420"/>
            <a:ext cx="1685077" cy="338554"/>
          </a:xfrm>
          <a:prstGeom prst="rect">
            <a:avLst/>
          </a:prstGeom>
        </p:spPr>
        <p:txBody>
          <a:bodyPr wrap="non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调用上面函数</a:t>
            </a:r>
            <a:endParaRPr lang="zh-CN" altLang="en-US" sz="1600" dirty="0">
              <a:latin typeface="Alibaba PuHuiTi R" pitchFamily="18" charset="-122"/>
              <a:ea typeface="Alibaba PuHuiTi R" pitchFamily="18" charset="-122"/>
              <a:cs typeface="Alibaba PuHuiTi R" pitchFamily="18" charset="-122"/>
            </a:endParaRPr>
          </a:p>
        </p:txBody>
      </p:sp>
      <p:sp>
        <p:nvSpPr>
          <p:cNvPr id="7" name="矩形 6"/>
          <p:cNvSpPr/>
          <p:nvPr/>
        </p:nvSpPr>
        <p:spPr>
          <a:xfrm>
            <a:off x="1179871" y="3124974"/>
            <a:ext cx="6096000" cy="307777"/>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bi_train</a:t>
            </a:r>
            <a:r>
              <a:rPr lang="en-GB" altLang="zh-CN" sz="1400" dirty="0">
                <a:solidFill>
                  <a:srgbClr val="000000"/>
                </a:solidFill>
                <a:latin typeface="Alibaba PuHuiTi R" pitchFamily="18" charset="-122"/>
                <a:ea typeface="Alibaba PuHuiTi R" pitchFamily="18" charset="-122"/>
                <a:cs typeface="Alibaba PuHuiTi R" pitchFamily="18" charset="-122"/>
              </a:rPr>
              <a:t>(data, dep=</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exclude=</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886699" y="3602028"/>
            <a:ext cx="2625867" cy="1869935"/>
          </a:xfrm>
          <a:prstGeom prst="rect">
            <a:avLst/>
          </a:prstGeom>
          <a:ln>
            <a:solidFill>
              <a:schemeClr val="tx1"/>
            </a:solidFill>
          </a:ln>
        </p:spPr>
      </p:pic>
      <p:pic>
        <p:nvPicPr>
          <p:cNvPr id="9" name="图片 8"/>
          <p:cNvPicPr>
            <a:picLocks noChangeAspect="1"/>
          </p:cNvPicPr>
          <p:nvPr/>
        </p:nvPicPr>
        <p:blipFill>
          <a:blip r:embed="rId4"/>
          <a:stretch>
            <a:fillRect/>
          </a:stretch>
        </p:blipFill>
        <p:spPr>
          <a:xfrm>
            <a:off x="3631388" y="3602028"/>
            <a:ext cx="2625867" cy="1881318"/>
          </a:xfrm>
          <a:prstGeom prst="rect">
            <a:avLst/>
          </a:prstGeom>
          <a:ln>
            <a:solidFill>
              <a:schemeClr val="tx1"/>
            </a:solidFill>
          </a:ln>
        </p:spPr>
      </p:pic>
      <p:pic>
        <p:nvPicPr>
          <p:cNvPr id="10" name="图片 9"/>
          <p:cNvPicPr>
            <a:picLocks noChangeAspect="1"/>
          </p:cNvPicPr>
          <p:nvPr/>
        </p:nvPicPr>
        <p:blipFill>
          <a:blip r:embed="rId5"/>
          <a:stretch>
            <a:fillRect/>
          </a:stretch>
        </p:blipFill>
        <p:spPr>
          <a:xfrm>
            <a:off x="6376077" y="3602028"/>
            <a:ext cx="2625867" cy="1873700"/>
          </a:xfrm>
          <a:prstGeom prst="rect">
            <a:avLst/>
          </a:prstGeom>
          <a:ln>
            <a:solidFill>
              <a:schemeClr val="tx1"/>
            </a:solidFill>
          </a:ln>
        </p:spPr>
      </p:pic>
      <p:pic>
        <p:nvPicPr>
          <p:cNvPr id="11" name="图片 10"/>
          <p:cNvPicPr>
            <a:picLocks noChangeAspect="1"/>
          </p:cNvPicPr>
          <p:nvPr/>
        </p:nvPicPr>
        <p:blipFill>
          <a:blip r:embed="rId6"/>
          <a:stretch>
            <a:fillRect/>
          </a:stretch>
        </p:blipFill>
        <p:spPr>
          <a:xfrm>
            <a:off x="9120766" y="3591177"/>
            <a:ext cx="2625867" cy="1892169"/>
          </a:xfrm>
          <a:prstGeom prst="rect">
            <a:avLst/>
          </a:prstGeom>
          <a:ln>
            <a:solidFill>
              <a:schemeClr val="tx1"/>
            </a:solidFill>
          </a:ln>
        </p:spPr>
      </p:pic>
      <p:sp>
        <p:nvSpPr>
          <p:cNvPr id="12" name="矩形 11"/>
          <p:cNvSpPr/>
          <p:nvPr/>
        </p:nvSpPr>
        <p:spPr>
          <a:xfrm>
            <a:off x="820011" y="5591068"/>
            <a:ext cx="2692555" cy="830997"/>
          </a:xfrm>
          <a:prstGeom prst="rect">
            <a:avLst/>
          </a:prstGeom>
        </p:spPr>
        <p:txBody>
          <a:bodyPr wrap="square">
            <a:spAutoFit/>
          </a:bodyPr>
          <a:lstStyle/>
          <a:p>
            <a:r>
              <a:rPr lang="zh-CN" altLang="en-US" sz="1200" dirty="0">
                <a:latin typeface="Alibaba PuHuiTi R" pitchFamily="18" charset="-122"/>
                <a:ea typeface="Alibaba PuHuiTi R" pitchFamily="18" charset="-122"/>
                <a:cs typeface="Alibaba PuHuiTi R" pitchFamily="18" charset="-122"/>
              </a:rPr>
              <a:t>逻辑回归正向：</a:t>
            </a:r>
          </a:p>
          <a:p>
            <a:r>
              <a:rPr lang="zh-CN" altLang="en-US" sz="1200" dirty="0">
                <a:latin typeface="Alibaba PuHuiTi R" pitchFamily="18" charset="-122"/>
                <a:ea typeface="Alibaba PuHuiTi R" pitchFamily="18" charset="-122"/>
                <a:cs typeface="Alibaba PuHuiTi R" pitchFamily="18" charset="-122"/>
              </a:rPr>
              <a:t>train_ks :  0.41733648227995124</a:t>
            </a:r>
          </a:p>
          <a:p>
            <a:r>
              <a:rPr lang="zh-CN" altLang="en-US" sz="1200" dirty="0">
                <a:latin typeface="Alibaba PuHuiTi R" pitchFamily="18" charset="-122"/>
                <a:ea typeface="Alibaba PuHuiTi R" pitchFamily="18" charset="-122"/>
                <a:cs typeface="Alibaba PuHuiTi R" pitchFamily="18" charset="-122"/>
              </a:rPr>
              <a:t>val_ks :  0.3593935758405114</a:t>
            </a:r>
          </a:p>
          <a:p>
            <a:r>
              <a:rPr lang="zh-CN" altLang="en-US" sz="1200" dirty="0">
                <a:latin typeface="Alibaba PuHuiTi R" pitchFamily="18" charset="-122"/>
                <a:ea typeface="Alibaba PuHuiTi R" pitchFamily="18" charset="-122"/>
                <a:cs typeface="Alibaba PuHuiTi R" pitchFamily="18" charset="-122"/>
              </a:rPr>
              <a:t>off_ks :  0.3758086175640308</a:t>
            </a:r>
          </a:p>
        </p:txBody>
      </p:sp>
      <p:sp>
        <p:nvSpPr>
          <p:cNvPr id="13" name="矩形 12"/>
          <p:cNvSpPr/>
          <p:nvPr/>
        </p:nvSpPr>
        <p:spPr>
          <a:xfrm>
            <a:off x="3631388" y="5602451"/>
            <a:ext cx="2625866" cy="830997"/>
          </a:xfrm>
          <a:prstGeom prst="rect">
            <a:avLst/>
          </a:prstGeom>
        </p:spPr>
        <p:txBody>
          <a:bodyPr wrap="square">
            <a:spAutoFit/>
          </a:bodyPr>
          <a:lstStyle/>
          <a:p>
            <a:r>
              <a:rPr lang="zh-CN" altLang="en-US" sz="1200" dirty="0">
                <a:latin typeface="Alibaba PuHuiTi R" pitchFamily="18" charset="-122"/>
                <a:ea typeface="Alibaba PuHuiTi R" pitchFamily="18" charset="-122"/>
                <a:cs typeface="Alibaba PuHuiTi R" pitchFamily="18" charset="-122"/>
              </a:rPr>
              <a:t>逻辑回归反向：</a:t>
            </a:r>
          </a:p>
          <a:p>
            <a:r>
              <a:rPr lang="zh-CN" altLang="en-US" sz="1200" dirty="0">
                <a:latin typeface="Alibaba PuHuiTi R" pitchFamily="18" charset="-122"/>
                <a:ea typeface="Alibaba PuHuiTi R" pitchFamily="18" charset="-122"/>
                <a:cs typeface="Alibaba PuHuiTi R" pitchFamily="18" charset="-122"/>
              </a:rPr>
              <a:t>train_ks :  0.3892612859630226</a:t>
            </a:r>
          </a:p>
          <a:p>
            <a:r>
              <a:rPr lang="zh-CN" altLang="en-US" sz="1200" dirty="0">
                <a:latin typeface="Alibaba PuHuiTi R" pitchFamily="18" charset="-122"/>
                <a:ea typeface="Alibaba PuHuiTi R" pitchFamily="18" charset="-122"/>
                <a:cs typeface="Alibaba PuHuiTi R" pitchFamily="18" charset="-122"/>
              </a:rPr>
              <a:t>val_ks :  0.3717891855920369</a:t>
            </a:r>
          </a:p>
          <a:p>
            <a:r>
              <a:rPr lang="zh-CN" altLang="en-US" sz="1200" dirty="0">
                <a:latin typeface="Alibaba PuHuiTi R" pitchFamily="18" charset="-122"/>
                <a:ea typeface="Alibaba PuHuiTi R" pitchFamily="18" charset="-122"/>
                <a:cs typeface="Alibaba PuHuiTi R" pitchFamily="18" charset="-122"/>
              </a:rPr>
              <a:t>off_ks :  0.4061965880072622</a:t>
            </a:r>
          </a:p>
        </p:txBody>
      </p:sp>
      <p:sp>
        <p:nvSpPr>
          <p:cNvPr id="14" name="矩形 13"/>
          <p:cNvSpPr/>
          <p:nvPr/>
        </p:nvSpPr>
        <p:spPr>
          <a:xfrm>
            <a:off x="6376078" y="5642151"/>
            <a:ext cx="2625866" cy="830997"/>
          </a:xfrm>
          <a:prstGeom prst="rect">
            <a:avLst/>
          </a:prstGeom>
        </p:spPr>
        <p:txBody>
          <a:bodyPr wrap="square">
            <a:spAutoFit/>
          </a:bodyPr>
          <a:lstStyle/>
          <a:p>
            <a:r>
              <a:rPr lang="zh-CN" altLang="en-US" sz="1200" dirty="0">
                <a:latin typeface="Alibaba PuHuiTi R" pitchFamily="18" charset="-122"/>
                <a:ea typeface="Alibaba PuHuiTi R" pitchFamily="18" charset="-122"/>
                <a:cs typeface="Alibaba PuHuiTi R" pitchFamily="18" charset="-122"/>
              </a:rPr>
              <a:t>XGBoost正向：</a:t>
            </a:r>
          </a:p>
          <a:p>
            <a:r>
              <a:rPr lang="zh-CN" altLang="en-US" sz="1200" dirty="0">
                <a:latin typeface="Alibaba PuHuiTi R" pitchFamily="18" charset="-122"/>
                <a:ea typeface="Alibaba PuHuiTi R" pitchFamily="18" charset="-122"/>
                <a:cs typeface="Alibaba PuHuiTi R" pitchFamily="18" charset="-122"/>
              </a:rPr>
              <a:t>train_ks :  0.42521927400747045</a:t>
            </a:r>
          </a:p>
          <a:p>
            <a:r>
              <a:rPr lang="zh-CN" altLang="en-US" sz="1200" dirty="0">
                <a:latin typeface="Alibaba PuHuiTi R" pitchFamily="18" charset="-122"/>
                <a:ea typeface="Alibaba PuHuiTi R" pitchFamily="18" charset="-122"/>
                <a:cs typeface="Alibaba PuHuiTi R" pitchFamily="18" charset="-122"/>
              </a:rPr>
              <a:t>val_ks :  0.3595542266920359</a:t>
            </a:r>
          </a:p>
          <a:p>
            <a:r>
              <a:rPr lang="zh-CN" altLang="en-US" sz="1200" dirty="0">
                <a:latin typeface="Alibaba PuHuiTi R" pitchFamily="18" charset="-122"/>
                <a:ea typeface="Alibaba PuHuiTi R" pitchFamily="18" charset="-122"/>
                <a:cs typeface="Alibaba PuHuiTi R" pitchFamily="18" charset="-122"/>
              </a:rPr>
              <a:t>off_ks :  0.37437103192850807</a:t>
            </a:r>
          </a:p>
        </p:txBody>
      </p:sp>
      <p:sp>
        <p:nvSpPr>
          <p:cNvPr id="15" name="矩形 14"/>
          <p:cNvSpPr/>
          <p:nvPr/>
        </p:nvSpPr>
        <p:spPr>
          <a:xfrm>
            <a:off x="9120767" y="5658961"/>
            <a:ext cx="2625866" cy="830997"/>
          </a:xfrm>
          <a:prstGeom prst="rect">
            <a:avLst/>
          </a:prstGeom>
        </p:spPr>
        <p:txBody>
          <a:bodyPr wrap="square">
            <a:spAutoFit/>
          </a:bodyPr>
          <a:lstStyle/>
          <a:p>
            <a:r>
              <a:rPr lang="zh-CN" altLang="en-US" sz="1200" dirty="0">
                <a:latin typeface="Alibaba PuHuiTi R" pitchFamily="18" charset="-122"/>
                <a:ea typeface="Alibaba PuHuiTi R" pitchFamily="18" charset="-122"/>
                <a:cs typeface="Alibaba PuHuiTi R" pitchFamily="18" charset="-122"/>
              </a:rPr>
              <a:t>XGBoost反向：</a:t>
            </a:r>
          </a:p>
          <a:p>
            <a:r>
              <a:rPr lang="zh-CN" altLang="en-US" sz="1200" dirty="0">
                <a:latin typeface="Alibaba PuHuiTi R" pitchFamily="18" charset="-122"/>
                <a:ea typeface="Alibaba PuHuiTi R" pitchFamily="18" charset="-122"/>
                <a:cs typeface="Alibaba PuHuiTi R" pitchFamily="18" charset="-122"/>
              </a:rPr>
              <a:t>train_ks :  0.3939473708822855</a:t>
            </a:r>
          </a:p>
          <a:p>
            <a:r>
              <a:rPr lang="zh-CN" altLang="en-US" sz="1200" dirty="0">
                <a:latin typeface="Alibaba PuHuiTi R" pitchFamily="18" charset="-122"/>
                <a:ea typeface="Alibaba PuHuiTi R" pitchFamily="18" charset="-122"/>
                <a:cs typeface="Alibaba PuHuiTi R" pitchFamily="18" charset="-122"/>
              </a:rPr>
              <a:t>val_ks :  0.3799497614606668</a:t>
            </a:r>
          </a:p>
          <a:p>
            <a:r>
              <a:rPr lang="zh-CN" altLang="en-US" sz="1200" dirty="0">
                <a:latin typeface="Alibaba PuHuiTi R" pitchFamily="18" charset="-122"/>
                <a:ea typeface="Alibaba PuHuiTi R" pitchFamily="18" charset="-122"/>
                <a:cs typeface="Alibaba PuHuiTi R" pitchFamily="18" charset="-122"/>
              </a:rPr>
              <a:t>off_ks :  0.3936270948436908</a:t>
            </a: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8 </a:t>
            </a:r>
            <a:r>
              <a:rPr lang="zh-CN" altLang="en-US" dirty="0"/>
              <a:t>模型训练</a:t>
            </a:r>
          </a:p>
        </p:txBody>
      </p:sp>
      <p:sp>
        <p:nvSpPr>
          <p:cNvPr id="6" name="矩形 5"/>
          <p:cNvSpPr/>
          <p:nvPr/>
        </p:nvSpPr>
        <p:spPr>
          <a:xfrm>
            <a:off x="820011" y="1386037"/>
            <a:ext cx="10749599"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从结果中看出</a:t>
            </a:r>
            <a:r>
              <a:rPr lang="en-US" altLang="zh-CN" sz="1600" dirty="0">
                <a:solidFill>
                  <a:srgbClr val="333333"/>
                </a:solidFill>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XGBoost</a:t>
            </a:r>
            <a:r>
              <a:rPr lang="zh-CN" altLang="en-US" sz="1600" dirty="0">
                <a:solidFill>
                  <a:srgbClr val="333333"/>
                </a:solidFill>
                <a:latin typeface="Alibaba PuHuiTi R" pitchFamily="18" charset="-122"/>
                <a:ea typeface="Alibaba PuHuiTi R" pitchFamily="18" charset="-122"/>
                <a:cs typeface="Alibaba PuHuiTi R" pitchFamily="18" charset="-122"/>
              </a:rPr>
              <a:t>模型的效果并没有明显高于逻辑回归模型，因此当前特征不需要再进行组合。</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逆向调用</a:t>
            </a:r>
            <a:r>
              <a:rPr lang="en-GB" altLang="zh-CN" sz="1600" dirty="0">
                <a:solidFill>
                  <a:srgbClr val="333333"/>
                </a:solidFill>
                <a:latin typeface="Alibaba PuHuiTi R" pitchFamily="18" charset="-122"/>
                <a:ea typeface="Alibaba PuHuiTi R" pitchFamily="18" charset="-122"/>
                <a:cs typeface="Alibaba PuHuiTi R" pitchFamily="18" charset="-122"/>
              </a:rPr>
              <a:t>LR</a:t>
            </a:r>
            <a:r>
              <a:rPr lang="zh-CN" altLang="en-US" sz="1600" dirty="0">
                <a:solidFill>
                  <a:srgbClr val="333333"/>
                </a:solidFill>
                <a:latin typeface="Alibaba PuHuiTi R" pitchFamily="18" charset="-122"/>
                <a:ea typeface="Alibaba PuHuiTi R" pitchFamily="18" charset="-122"/>
                <a:cs typeface="Alibaba PuHuiTi R" pitchFamily="18" charset="-122"/>
              </a:rPr>
              <a:t>模型的训练集结果，没有显著好于正向调用的时间外样本结果，该模型在当前特征空间下几乎没有更多的优化空间</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正向</a:t>
            </a:r>
            <a:r>
              <a:rPr lang="en-GB" altLang="zh-CN" sz="1600" dirty="0">
                <a:solidFill>
                  <a:srgbClr val="333333"/>
                </a:solidFill>
                <a:latin typeface="Alibaba PuHuiTi R" pitchFamily="18" charset="-122"/>
                <a:ea typeface="Alibaba PuHuiTi R" pitchFamily="18" charset="-122"/>
                <a:cs typeface="Alibaba PuHuiTi R" pitchFamily="18" charset="-122"/>
              </a:rPr>
              <a:t>LR</a:t>
            </a:r>
            <a:r>
              <a:rPr lang="zh-CN" altLang="en-US" sz="1600" dirty="0">
                <a:solidFill>
                  <a:srgbClr val="333333"/>
                </a:solidFill>
                <a:latin typeface="Alibaba PuHuiTi R" pitchFamily="18" charset="-122"/>
                <a:ea typeface="Alibaba PuHuiTi R" pitchFamily="18" charset="-122"/>
                <a:cs typeface="Alibaba PuHuiTi R" pitchFamily="18" charset="-122"/>
              </a:rPr>
              <a:t>模型的结果训练集</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值，与时间外样本</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值的差值在</a:t>
            </a:r>
            <a:r>
              <a:rPr lang="en-US" altLang="zh-CN" sz="1600" dirty="0">
                <a:solidFill>
                  <a:srgbClr val="333333"/>
                </a:solidFill>
                <a:latin typeface="Alibaba PuHuiTi R" pitchFamily="18" charset="-122"/>
                <a:ea typeface="Alibaba PuHuiTi R" pitchFamily="18" charset="-122"/>
                <a:cs typeface="Alibaba PuHuiTi R" pitchFamily="18" charset="-122"/>
              </a:rPr>
              <a:t>5%</a:t>
            </a:r>
            <a:r>
              <a:rPr lang="zh-CN" altLang="en-US" sz="1600" dirty="0">
                <a:solidFill>
                  <a:srgbClr val="333333"/>
                </a:solidFill>
                <a:latin typeface="Alibaba PuHuiTi R" pitchFamily="18" charset="-122"/>
                <a:ea typeface="Alibaba PuHuiTi R" pitchFamily="18" charset="-122"/>
                <a:cs typeface="Alibaba PuHuiTi R" pitchFamily="18" charset="-122"/>
              </a:rPr>
              <a:t>以内，故不需要调整跨时间稳定性较差的变量</a:t>
            </a:r>
          </a:p>
          <a:p>
            <a:pPr lvl="1"/>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9 </a:t>
            </a:r>
            <a:r>
              <a:rPr lang="zh-CN" altLang="en-US" dirty="0"/>
              <a:t>计算指标评估模型</a:t>
            </a:r>
            <a:r>
              <a:rPr lang="en-US" altLang="zh-CN" dirty="0"/>
              <a:t>,</a:t>
            </a:r>
            <a:r>
              <a:rPr lang="zh-CN" altLang="en-US" dirty="0"/>
              <a:t>生成模型报告</a:t>
            </a:r>
          </a:p>
        </p:txBody>
      </p:sp>
      <p:sp>
        <p:nvSpPr>
          <p:cNvPr id="6" name="矩形 5"/>
          <p:cNvSpPr/>
          <p:nvPr/>
        </p:nvSpPr>
        <p:spPr>
          <a:xfrm>
            <a:off x="820011" y="1386037"/>
            <a:ext cx="10749599"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假设当前模型已经进行过精细化调整了，接下来使用单个逻辑回归模型进行拟合。全部使用默认参数</a:t>
            </a:r>
          </a:p>
          <a:p>
            <a:pPr lvl="1"/>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sp>
        <p:nvSpPr>
          <p:cNvPr id="2" name="矩形 1"/>
          <p:cNvSpPr/>
          <p:nvPr/>
        </p:nvSpPr>
        <p:spPr>
          <a:xfrm>
            <a:off x="1209367" y="1770001"/>
            <a:ext cx="6096000" cy="2677656"/>
          </a:xfrm>
          <a:prstGeom prst="rect">
            <a:avLst/>
          </a:prstGeom>
          <a:solidFill>
            <a:srgbClr val="FFFFE4"/>
          </a:solidFill>
          <a:ln>
            <a:solidFill>
              <a:schemeClr val="tx1"/>
            </a:solidFill>
          </a:ln>
        </p:spPr>
        <p:txBody>
          <a:bodyPr>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dep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 list(</a:t>
            </a:r>
            <a:r>
              <a:rPr lang="en-GB" altLang="zh-CN" sz="1400" dirty="0" err="1">
                <a:solidFill>
                  <a:srgbClr val="000000"/>
                </a:solidFill>
                <a:latin typeface="Alibaba PuHuiTi R" pitchFamily="18" charset="-122"/>
                <a:ea typeface="Alibaba PuHuiTi R" pitchFamily="18" charset="-122"/>
                <a:cs typeface="Alibaba PuHuiTi R" pitchFamily="18" charset="-122"/>
              </a:rPr>
              <a:t>data.columns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ex_lis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lis.remove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devv</a:t>
            </a:r>
            <a:r>
              <a:rPr lang="en-GB" altLang="zh-CN" sz="1400" dirty="0">
                <a:solidFill>
                  <a:srgbClr val="000000"/>
                </a:solidFill>
                <a:latin typeface="Alibaba PuHuiTi R" pitchFamily="18" charset="-122"/>
                <a:ea typeface="Alibaba PuHuiTi R" pitchFamily="18" charset="-122"/>
                <a:cs typeface="Alibaba PuHuiTi R" pitchFamily="18" charset="-122"/>
              </a:rPr>
              <a:t> = data[data[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'dev'</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vall</a:t>
            </a:r>
            <a:r>
              <a:rPr lang="en-GB" altLang="zh-CN" sz="1400" dirty="0">
                <a:solidFill>
                  <a:srgbClr val="000000"/>
                </a:solidFill>
                <a:latin typeface="Alibaba PuHuiTi R" pitchFamily="18" charset="-122"/>
                <a:ea typeface="Alibaba PuHuiTi R" pitchFamily="18" charset="-122"/>
                <a:cs typeface="Alibaba PuHuiTi R" pitchFamily="18" charset="-122"/>
              </a:rPr>
              <a:t> = data[data[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val</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offf</a:t>
            </a:r>
            <a:r>
              <a:rPr lang="en-GB" altLang="zh-CN" sz="1400" dirty="0">
                <a:solidFill>
                  <a:srgbClr val="000000"/>
                </a:solidFill>
                <a:latin typeface="Alibaba PuHuiTi R" pitchFamily="18" charset="-122"/>
                <a:ea typeface="Alibaba PuHuiTi R" pitchFamily="18" charset="-122"/>
                <a:cs typeface="Alibaba PuHuiTi R" pitchFamily="18" charset="-122"/>
              </a:rPr>
              <a:t> = data[data[</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samp_type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'off'</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x, y = </a:t>
            </a:r>
            <a:r>
              <a:rPr lang="en-GB" altLang="zh-CN" sz="1400" dirty="0" err="1">
                <a:solidFill>
                  <a:srgbClr val="000000"/>
                </a:solidFill>
                <a:latin typeface="Alibaba PuHuiTi R" pitchFamily="18" charset="-122"/>
                <a:ea typeface="Alibaba PuHuiTi R" pitchFamily="18" charset="-122"/>
                <a:cs typeface="Alibaba PuHuiTi R" pitchFamily="18" charset="-122"/>
              </a:rPr>
              <a:t>devv</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devv</a:t>
            </a:r>
            <a:r>
              <a:rPr lang="en-GB" altLang="zh-CN" sz="1400" dirty="0">
                <a:solidFill>
                  <a:srgbClr val="000000"/>
                </a:solidFill>
                <a:latin typeface="Alibaba PuHuiTi R" pitchFamily="18" charset="-122"/>
                <a:ea typeface="Alibaba PuHuiTi R" pitchFamily="18" charset="-122"/>
                <a:cs typeface="Alibaba PuHuiTi R" pitchFamily="18" charset="-122"/>
              </a:rPr>
              <a:t>[dep] </a:t>
            </a:r>
          </a:p>
          <a:p>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vall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vall</a:t>
            </a:r>
            <a:r>
              <a:rPr lang="en-GB" altLang="zh-CN" sz="1400" dirty="0">
                <a:solidFill>
                  <a:srgbClr val="000000"/>
                </a:solidFill>
                <a:latin typeface="Alibaba PuHuiTi R" pitchFamily="18" charset="-122"/>
                <a:ea typeface="Alibaba PuHuiTi R" pitchFamily="18" charset="-122"/>
                <a:cs typeface="Alibaba PuHuiTi R" pitchFamily="18" charset="-122"/>
              </a:rPr>
              <a:t>[dep]</a:t>
            </a:r>
          </a:p>
          <a:p>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offy</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offf</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lis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offf</a:t>
            </a:r>
            <a:r>
              <a:rPr lang="en-GB" altLang="zh-CN" sz="1400" dirty="0">
                <a:solidFill>
                  <a:srgbClr val="000000"/>
                </a:solidFill>
                <a:latin typeface="Alibaba PuHuiTi R" pitchFamily="18" charset="-122"/>
                <a:ea typeface="Alibaba PuHuiTi R" pitchFamily="18" charset="-122"/>
                <a:cs typeface="Alibaba PuHuiTi R" pitchFamily="18" charset="-122"/>
              </a:rPr>
              <a:t>[dep]</a:t>
            </a:r>
          </a:p>
          <a:p>
            <a:r>
              <a:rPr lang="en-GB" altLang="zh-CN" sz="1400" dirty="0" err="1">
                <a:solidFill>
                  <a:srgbClr val="000000"/>
                </a:solidFill>
                <a:latin typeface="Alibaba PuHuiTi R" pitchFamily="18" charset="-122"/>
                <a:ea typeface="Alibaba PuHuiTi R" pitchFamily="18" charset="-122"/>
                <a:cs typeface="Alibaba PuHuiTi R" pitchFamily="18" charset="-122"/>
              </a:rPr>
              <a:t>lr</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LogisticRegression</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lr.fit</a:t>
            </a:r>
            <a:r>
              <a:rPr lang="en-GB" altLang="zh-CN" sz="1400" dirty="0">
                <a:solidFill>
                  <a:srgbClr val="000000"/>
                </a:solidFill>
                <a:latin typeface="Alibaba PuHuiTi R" pitchFamily="18" charset="-122"/>
                <a:ea typeface="Alibaba PuHuiTi R" pitchFamily="18" charset="-122"/>
                <a:cs typeface="Alibaba PuHuiTi R" pitchFamily="18" charset="-122"/>
              </a:rPr>
              <a:t>(x, y)</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9 </a:t>
            </a:r>
            <a:r>
              <a:rPr lang="zh-CN" altLang="en-US" dirty="0"/>
              <a:t>计算指标评估模型</a:t>
            </a:r>
            <a:r>
              <a:rPr lang="en-US" altLang="zh-CN" dirty="0"/>
              <a:t>,</a:t>
            </a:r>
            <a:r>
              <a:rPr lang="zh-CN" altLang="en-US" dirty="0"/>
              <a:t>生成模型报告</a:t>
            </a:r>
          </a:p>
        </p:txBody>
      </p:sp>
      <p:sp>
        <p:nvSpPr>
          <p:cNvPr id="6" name="矩形 5"/>
          <p:cNvSpPr/>
          <p:nvPr/>
        </p:nvSpPr>
        <p:spPr>
          <a:xfrm>
            <a:off x="820011" y="1386037"/>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分别计算 </a:t>
            </a:r>
            <a:r>
              <a:rPr lang="en-GB" altLang="zh-CN" sz="1600" dirty="0">
                <a:solidFill>
                  <a:srgbClr val="333333"/>
                </a:solidFill>
                <a:latin typeface="Alibaba PuHuiTi R" pitchFamily="18" charset="-122"/>
                <a:ea typeface="Alibaba PuHuiTi R" pitchFamily="18" charset="-122"/>
                <a:cs typeface="Alibaba PuHuiTi R" pitchFamily="18" charset="-122"/>
              </a:rPr>
              <a:t>F1-score KS</a:t>
            </a:r>
            <a:r>
              <a:rPr lang="zh-CN" altLang="en-US" sz="1600" dirty="0">
                <a:solidFill>
                  <a:srgbClr val="333333"/>
                </a:solidFill>
                <a:latin typeface="Alibaba PuHuiTi R" pitchFamily="18" charset="-122"/>
                <a:ea typeface="Alibaba PuHuiTi R" pitchFamily="18" charset="-122"/>
                <a:cs typeface="Alibaba PuHuiTi R" pitchFamily="18" charset="-122"/>
              </a:rPr>
              <a:t>和</a:t>
            </a:r>
            <a:r>
              <a:rPr lang="en-GB" altLang="zh-CN" sz="1600" dirty="0">
                <a:solidFill>
                  <a:srgbClr val="333333"/>
                </a:solidFill>
                <a:latin typeface="Alibaba PuHuiTi R" pitchFamily="18" charset="-122"/>
                <a:ea typeface="Alibaba PuHuiTi R" pitchFamily="18" charset="-122"/>
                <a:cs typeface="Alibaba PuHuiTi R" pitchFamily="18" charset="-122"/>
              </a:rPr>
              <a:t>AUC</a:t>
            </a:r>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sp>
        <p:nvSpPr>
          <p:cNvPr id="7" name="矩形 6"/>
          <p:cNvSpPr/>
          <p:nvPr/>
        </p:nvSpPr>
        <p:spPr>
          <a:xfrm>
            <a:off x="1105146" y="1724591"/>
            <a:ext cx="6096000" cy="4616648"/>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toad.metrics</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KS, F1, AUC </a:t>
            </a:r>
          </a:p>
          <a:p>
            <a:r>
              <a:rPr lang="en-GB" altLang="zh-CN" sz="1400" dirty="0" err="1">
                <a:solidFill>
                  <a:srgbClr val="000000"/>
                </a:solidFill>
                <a:latin typeface="Alibaba PuHuiTi R" pitchFamily="18" charset="-122"/>
                <a:ea typeface="Alibaba PuHuiTi R" pitchFamily="18" charset="-122"/>
                <a:cs typeface="Alibaba PuHuiTi R" pitchFamily="18" charset="-122"/>
              </a:rPr>
              <a:t>prob_dev</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lr.predict_proba</a:t>
            </a:r>
            <a:r>
              <a:rPr lang="en-GB" altLang="zh-CN" sz="1400" dirty="0">
                <a:solidFill>
                  <a:srgbClr val="000000"/>
                </a:solidFill>
                <a:latin typeface="Alibaba PuHuiTi R" pitchFamily="18" charset="-122"/>
                <a:ea typeface="Alibaba PuHuiTi R" pitchFamily="18" charset="-122"/>
                <a:cs typeface="Alibaba PuHuiTi R" pitchFamily="18" charset="-122"/>
              </a:rPr>
              <a:t>(x)[:,</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训练集</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'F1:'</a:t>
            </a:r>
            <a:r>
              <a:rPr lang="en-GB" altLang="zh-CN" sz="1400" dirty="0">
                <a:solidFill>
                  <a:srgbClr val="000000"/>
                </a:solidFill>
                <a:latin typeface="Alibaba PuHuiTi R" pitchFamily="18" charset="-122"/>
                <a:ea typeface="Alibaba PuHuiTi R" pitchFamily="18" charset="-122"/>
                <a:cs typeface="Alibaba PuHuiTi R" pitchFamily="18" charset="-122"/>
              </a:rPr>
              <a:t>, F1(</a:t>
            </a:r>
            <a:r>
              <a:rPr lang="en-GB" altLang="zh-CN" sz="1400" dirty="0" err="1">
                <a:solidFill>
                  <a:srgbClr val="000000"/>
                </a:solidFill>
                <a:latin typeface="Alibaba PuHuiTi R" pitchFamily="18" charset="-122"/>
                <a:ea typeface="Alibaba PuHuiTi R" pitchFamily="18" charset="-122"/>
                <a:cs typeface="Alibaba PuHuiTi R" pitchFamily="18" charset="-122"/>
              </a:rPr>
              <a:t>prob_dev,y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 KS(</a:t>
            </a:r>
            <a:r>
              <a:rPr lang="en-GB" altLang="zh-CN" sz="1400" dirty="0" err="1">
                <a:solidFill>
                  <a:srgbClr val="000000"/>
                </a:solidFill>
                <a:latin typeface="Alibaba PuHuiTi R" pitchFamily="18" charset="-122"/>
                <a:ea typeface="Alibaba PuHuiTi R" pitchFamily="18" charset="-122"/>
                <a:cs typeface="Alibaba PuHuiTi R" pitchFamily="18" charset="-122"/>
              </a:rPr>
              <a:t>prob_dev,y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000000"/>
                </a:solidFill>
                <a:latin typeface="Alibaba PuHuiTi R" pitchFamily="18" charset="-122"/>
                <a:ea typeface="Alibaba PuHuiTi R" pitchFamily="18" charset="-122"/>
                <a:cs typeface="Alibaba PuHuiTi R" pitchFamily="18" charset="-122"/>
              </a:rPr>
              <a:t>, AUC(</a:t>
            </a:r>
            <a:r>
              <a:rPr lang="en-GB" altLang="zh-CN" sz="1400" dirty="0" err="1">
                <a:solidFill>
                  <a:srgbClr val="000000"/>
                </a:solidFill>
                <a:latin typeface="Alibaba PuHuiTi R" pitchFamily="18" charset="-122"/>
                <a:ea typeface="Alibaba PuHuiTi R" pitchFamily="18" charset="-122"/>
                <a:cs typeface="Alibaba PuHuiTi R" pitchFamily="18" charset="-122"/>
              </a:rPr>
              <a:t>prob_dev,y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prob_val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valx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跨时间</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'F1:'</a:t>
            </a:r>
            <a:r>
              <a:rPr lang="en-GB" altLang="zh-CN" sz="1400" dirty="0">
                <a:solidFill>
                  <a:srgbClr val="000000"/>
                </a:solidFill>
                <a:latin typeface="Alibaba PuHuiTi R" pitchFamily="18" charset="-122"/>
                <a:ea typeface="Alibaba PuHuiTi R" pitchFamily="18" charset="-122"/>
                <a:cs typeface="Alibaba PuHuiTi R" pitchFamily="18" charset="-122"/>
              </a:rPr>
              <a:t>, F1(</a:t>
            </a:r>
            <a:r>
              <a:rPr lang="en-GB" altLang="zh-CN" sz="1400" dirty="0" err="1">
                <a:solidFill>
                  <a:srgbClr val="000000"/>
                </a:solidFill>
                <a:latin typeface="Alibaba PuHuiTi R" pitchFamily="18" charset="-122"/>
                <a:ea typeface="Alibaba PuHuiTi R" pitchFamily="18" charset="-122"/>
                <a:cs typeface="Alibaba PuHuiTi R" pitchFamily="18" charset="-122"/>
              </a:rPr>
              <a:t>prob_val,valy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 KS(</a:t>
            </a:r>
            <a:r>
              <a:rPr lang="en-GB" altLang="zh-CN" sz="1400" dirty="0" err="1">
                <a:solidFill>
                  <a:srgbClr val="000000"/>
                </a:solidFill>
                <a:latin typeface="Alibaba PuHuiTi R" pitchFamily="18" charset="-122"/>
                <a:ea typeface="Alibaba PuHuiTi R" pitchFamily="18" charset="-122"/>
                <a:cs typeface="Alibaba PuHuiTi R" pitchFamily="18" charset="-122"/>
              </a:rPr>
              <a:t>prob_val,valy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000000"/>
                </a:solidFill>
                <a:latin typeface="Alibaba PuHuiTi R" pitchFamily="18" charset="-122"/>
                <a:ea typeface="Alibaba PuHuiTi R" pitchFamily="18" charset="-122"/>
                <a:cs typeface="Alibaba PuHuiTi R" pitchFamily="18" charset="-122"/>
              </a:rPr>
              <a:t>, AUC(</a:t>
            </a:r>
            <a:r>
              <a:rPr lang="en-GB" altLang="zh-CN" sz="1400" dirty="0" err="1">
                <a:solidFill>
                  <a:srgbClr val="000000"/>
                </a:solidFill>
                <a:latin typeface="Alibaba PuHuiTi R" pitchFamily="18" charset="-122"/>
                <a:ea typeface="Alibaba PuHuiTi R" pitchFamily="18" charset="-122"/>
                <a:cs typeface="Alibaba PuHuiTi R" pitchFamily="18" charset="-122"/>
              </a:rPr>
              <a:t>prob_val,valy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err="1">
                <a:solidFill>
                  <a:srgbClr val="000000"/>
                </a:solidFill>
                <a:latin typeface="Alibaba PuHuiTi R" pitchFamily="18" charset="-122"/>
                <a:ea typeface="Alibaba PuHuiTi R" pitchFamily="18" charset="-122"/>
                <a:cs typeface="Alibaba PuHuiTi R" pitchFamily="18" charset="-122"/>
              </a:rPr>
              <a:t>prob_off</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lr.predict_proba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offx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跨时间</a:t>
            </a:r>
            <a:r>
              <a:rPr lang="en-US" altLang="zh-CN" sz="1400" dirty="0">
                <a:solidFill>
                  <a:srgbClr val="A31515"/>
                </a:solidFill>
                <a:latin typeface="Alibaba PuHuiTi R" pitchFamily="18" charset="-122"/>
                <a:ea typeface="Alibaba PuHuiTi R" pitchFamily="18" charset="-122"/>
                <a:cs typeface="Alibaba PuHuiTi R" pitchFamily="18" charset="-122"/>
              </a:rPr>
              <a:t>'</a:t>
            </a:r>
            <a:r>
              <a:rPr lang="en-US"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'F1:'</a:t>
            </a:r>
            <a:r>
              <a:rPr lang="en-GB" altLang="zh-CN" sz="1400" dirty="0">
                <a:solidFill>
                  <a:srgbClr val="000000"/>
                </a:solidFill>
                <a:latin typeface="Alibaba PuHuiTi R" pitchFamily="18" charset="-122"/>
                <a:ea typeface="Alibaba PuHuiTi R" pitchFamily="18" charset="-122"/>
                <a:cs typeface="Alibaba PuHuiTi R" pitchFamily="18" charset="-122"/>
              </a:rPr>
              <a:t>, F1(</a:t>
            </a:r>
            <a:r>
              <a:rPr lang="en-GB" altLang="zh-CN" sz="1400" dirty="0" err="1">
                <a:solidFill>
                  <a:srgbClr val="000000"/>
                </a:solidFill>
                <a:latin typeface="Alibaba PuHuiTi R" pitchFamily="18" charset="-122"/>
                <a:ea typeface="Alibaba PuHuiTi R" pitchFamily="18" charset="-122"/>
                <a:cs typeface="Alibaba PuHuiTi R" pitchFamily="18" charset="-122"/>
              </a:rPr>
              <a:t>prob_off,offy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'KS:'</a:t>
            </a:r>
            <a:r>
              <a:rPr lang="en-GB" altLang="zh-CN" sz="1400" dirty="0">
                <a:solidFill>
                  <a:srgbClr val="000000"/>
                </a:solidFill>
                <a:latin typeface="Alibaba PuHuiTi R" pitchFamily="18" charset="-122"/>
                <a:ea typeface="Alibaba PuHuiTi R" pitchFamily="18" charset="-122"/>
                <a:cs typeface="Alibaba PuHuiTi R" pitchFamily="18" charset="-122"/>
              </a:rPr>
              <a:t>, KS(</a:t>
            </a:r>
            <a:r>
              <a:rPr lang="en-GB" altLang="zh-CN" sz="1400" dirty="0" err="1">
                <a:solidFill>
                  <a:srgbClr val="000000"/>
                </a:solidFill>
                <a:latin typeface="Alibaba PuHuiTi R" pitchFamily="18" charset="-122"/>
                <a:ea typeface="Alibaba PuHuiTi R" pitchFamily="18" charset="-122"/>
                <a:cs typeface="Alibaba PuHuiTi R" pitchFamily="18" charset="-122"/>
              </a:rPr>
              <a:t>prob_off,offy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'AUC:'</a:t>
            </a:r>
            <a:r>
              <a:rPr lang="en-GB" altLang="zh-CN" sz="1400" dirty="0">
                <a:solidFill>
                  <a:srgbClr val="000000"/>
                </a:solidFill>
                <a:latin typeface="Alibaba PuHuiTi R" pitchFamily="18" charset="-122"/>
                <a:ea typeface="Alibaba PuHuiTi R" pitchFamily="18" charset="-122"/>
                <a:cs typeface="Alibaba PuHuiTi R" pitchFamily="18" charset="-122"/>
              </a:rPr>
              <a:t>, AUC(</a:t>
            </a:r>
            <a:r>
              <a:rPr lang="en-GB" altLang="zh-CN" sz="1400" dirty="0" err="1">
                <a:solidFill>
                  <a:srgbClr val="000000"/>
                </a:solidFill>
                <a:latin typeface="Alibaba PuHuiTi R" pitchFamily="18" charset="-122"/>
                <a:ea typeface="Alibaba PuHuiTi R" pitchFamily="18" charset="-122"/>
                <a:cs typeface="Alibaba PuHuiTi R" pitchFamily="18" charset="-122"/>
              </a:rPr>
              <a:t>prob_off,offy</a:t>
            </a:r>
            <a:r>
              <a:rPr lang="en-GB" altLang="zh-CN" sz="1400" dirty="0">
                <a:solidFill>
                  <a:srgbClr val="000000"/>
                </a:solidFill>
                <a:latin typeface="Alibaba PuHuiTi R" pitchFamily="18" charset="-122"/>
                <a:ea typeface="Alibaba PuHuiTi R" pitchFamily="18" charset="-122"/>
                <a:cs typeface="Alibaba PuHuiTi R" pitchFamily="18" charset="-122"/>
              </a:rPr>
              <a:t>))</a:t>
            </a:r>
          </a:p>
          <a:p>
            <a:br>
              <a:rPr lang="en-GB" altLang="zh-CN" sz="1400" dirty="0">
                <a:solidFill>
                  <a:srgbClr val="000000"/>
                </a:solidFill>
                <a:latin typeface="Alibaba PuHuiTi R" pitchFamily="18" charset="-122"/>
                <a:ea typeface="Alibaba PuHuiTi R" pitchFamily="18" charset="-122"/>
                <a:cs typeface="Alibaba PuHuiTi R" pitchFamily="18" charset="-122"/>
              </a:rPr>
            </a:br>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模型</a:t>
            </a:r>
            <a:r>
              <a:rPr lang="en-GB" altLang="zh-CN" sz="1400" dirty="0">
                <a:solidFill>
                  <a:srgbClr val="A31515"/>
                </a:solidFill>
                <a:latin typeface="Alibaba PuHuiTi R" pitchFamily="18" charset="-122"/>
                <a:ea typeface="Alibaba PuHuiTi R" pitchFamily="18" charset="-122"/>
                <a:cs typeface="Alibaba PuHuiTi R" pitchFamily="18" charset="-122"/>
              </a:rPr>
              <a:t>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toad.metrics.PSI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prob_dev,prob_off</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print(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zh-CN" altLang="en-US" sz="1400" dirty="0">
                <a:solidFill>
                  <a:srgbClr val="A31515"/>
                </a:solidFill>
                <a:latin typeface="Alibaba PuHuiTi R" pitchFamily="18" charset="-122"/>
                <a:ea typeface="Alibaba PuHuiTi R" pitchFamily="18" charset="-122"/>
                <a:cs typeface="Alibaba PuHuiTi R" pitchFamily="18" charset="-122"/>
              </a:rPr>
              <a:t>特征</a:t>
            </a:r>
            <a:r>
              <a:rPr lang="en-GB" altLang="zh-CN" sz="1400" dirty="0">
                <a:solidFill>
                  <a:srgbClr val="A31515"/>
                </a:solidFill>
                <a:latin typeface="Alibaba PuHuiTi R" pitchFamily="18" charset="-122"/>
                <a:ea typeface="Alibaba PuHuiTi R" pitchFamily="18" charset="-122"/>
                <a:cs typeface="Alibaba PuHuiTi R" pitchFamily="18" charset="-122"/>
              </a:rPr>
              <a:t>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toad.metrics.PSI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x,offx</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sort_values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 </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7479729" y="1746295"/>
            <a:ext cx="3162300" cy="40386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9 </a:t>
            </a:r>
            <a:r>
              <a:rPr lang="zh-CN" altLang="en-US" dirty="0"/>
              <a:t>计算指标评估模型</a:t>
            </a:r>
            <a:r>
              <a:rPr lang="en-US" altLang="zh-CN" dirty="0"/>
              <a:t>,</a:t>
            </a:r>
            <a:r>
              <a:rPr lang="zh-CN" altLang="en-US" dirty="0"/>
              <a:t>生成模型报告</a:t>
            </a:r>
          </a:p>
        </p:txBody>
      </p:sp>
      <p:sp>
        <p:nvSpPr>
          <p:cNvPr id="6" name="矩形 5"/>
          <p:cNvSpPr/>
          <p:nvPr/>
        </p:nvSpPr>
        <p:spPr>
          <a:xfrm>
            <a:off x="820011" y="1386037"/>
            <a:ext cx="10749599" cy="338554"/>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生成模型时间外样本的</a:t>
            </a:r>
            <a:r>
              <a:rPr lang="en-GB" altLang="zh-CN" sz="1600" dirty="0">
                <a:solidFill>
                  <a:srgbClr val="333333"/>
                </a:solidFill>
                <a:latin typeface="Alibaba PuHuiTi R" pitchFamily="18" charset="-122"/>
                <a:ea typeface="Alibaba PuHuiTi R" pitchFamily="18" charset="-122"/>
                <a:cs typeface="Alibaba PuHuiTi R" pitchFamily="18" charset="-122"/>
              </a:rPr>
              <a:t>KS</a:t>
            </a:r>
            <a:r>
              <a:rPr lang="zh-CN" altLang="en-US" sz="1600" dirty="0">
                <a:solidFill>
                  <a:srgbClr val="333333"/>
                </a:solidFill>
                <a:latin typeface="Alibaba PuHuiTi R" pitchFamily="18" charset="-122"/>
                <a:ea typeface="Alibaba PuHuiTi R" pitchFamily="18" charset="-122"/>
                <a:cs typeface="Alibaba PuHuiTi R" pitchFamily="18" charset="-122"/>
              </a:rPr>
              <a:t>报告</a:t>
            </a:r>
            <a:endParaRPr lang="en-US" altLang="zh-CN" sz="1600" dirty="0">
              <a:solidFill>
                <a:srgbClr val="333333"/>
              </a:solidFill>
              <a:latin typeface="Alibaba PuHuiTi R" pitchFamily="18" charset="-122"/>
              <a:ea typeface="Alibaba PuHuiTi R" pitchFamily="18" charset="-122"/>
              <a:cs typeface="Alibaba PuHuiTi R" pitchFamily="18" charset="-122"/>
            </a:endParaRPr>
          </a:p>
        </p:txBody>
      </p:sp>
      <p:sp>
        <p:nvSpPr>
          <p:cNvPr id="2" name="矩形 1"/>
          <p:cNvSpPr/>
          <p:nvPr/>
        </p:nvSpPr>
        <p:spPr>
          <a:xfrm>
            <a:off x="1012723" y="1749338"/>
            <a:ext cx="6096000" cy="307777"/>
          </a:xfrm>
          <a:prstGeom prst="rect">
            <a:avLst/>
          </a:prstGeom>
          <a:solidFill>
            <a:srgbClr val="FFFFE4"/>
          </a:solidFill>
          <a:ln>
            <a:solidFill>
              <a:schemeClr val="tx1"/>
            </a:solidFill>
          </a:ln>
        </p:spPr>
        <p:txBody>
          <a:bodyPr>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toad.metrics.KS_bucket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prob_off,offy,bucket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15</a:t>
            </a:r>
            <a:r>
              <a:rPr lang="en-GB" altLang="zh-CN" sz="1400" dirty="0">
                <a:solidFill>
                  <a:srgbClr val="000000"/>
                </a:solidFill>
                <a:latin typeface="Alibaba PuHuiTi R" pitchFamily="18" charset="-122"/>
                <a:ea typeface="Alibaba PuHuiTi R" pitchFamily="18" charset="-122"/>
                <a:cs typeface="Alibaba PuHuiTi R" pitchFamily="18" charset="-122"/>
              </a:rPr>
              <a:t>,method=</a:t>
            </a:r>
            <a:r>
              <a:rPr lang="en-GB" altLang="zh-CN" sz="1400" dirty="0">
                <a:solidFill>
                  <a:srgbClr val="A31515"/>
                </a:solidFill>
                <a:latin typeface="Alibaba PuHuiTi R" pitchFamily="18" charset="-122"/>
                <a:ea typeface="Alibaba PuHuiTi R" pitchFamily="18" charset="-122"/>
                <a:cs typeface="Alibaba PuHuiTi R" pitchFamily="18" charset="-122"/>
              </a:rPr>
              <a:t>'quantile'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3"/>
          <a:stretch>
            <a:fillRect/>
          </a:stretch>
        </p:blipFill>
        <p:spPr>
          <a:xfrm>
            <a:off x="1012723" y="2266401"/>
            <a:ext cx="9448800" cy="3830595"/>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10 </a:t>
            </a:r>
            <a:r>
              <a:rPr lang="zh-CN" altLang="en-US" dirty="0"/>
              <a:t>生成评分卡</a:t>
            </a:r>
          </a:p>
        </p:txBody>
      </p:sp>
      <p:sp>
        <p:nvSpPr>
          <p:cNvPr id="6" name="矩形 5"/>
          <p:cNvSpPr/>
          <p:nvPr/>
        </p:nvSpPr>
        <p:spPr>
          <a:xfrm>
            <a:off x="820011" y="1386037"/>
            <a:ext cx="10749599" cy="1569660"/>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333333"/>
                </a:solidFill>
                <a:latin typeface="Alibaba PuHuiTi R" pitchFamily="18" charset="-122"/>
                <a:ea typeface="Alibaba PuHuiTi R" pitchFamily="18" charset="-122"/>
                <a:cs typeface="Alibaba PuHuiTi R" pitchFamily="18" charset="-122"/>
              </a:rPr>
              <a:t>将数据集合并后，利用</a:t>
            </a:r>
            <a:r>
              <a:rPr lang="en-GB" altLang="zh-CN" sz="1600" dirty="0" err="1">
                <a:solidFill>
                  <a:srgbClr val="333333"/>
                </a:solidFill>
                <a:latin typeface="Alibaba PuHuiTi R" pitchFamily="18" charset="-122"/>
                <a:ea typeface="Alibaba PuHuiTi R" pitchFamily="18" charset="-122"/>
                <a:cs typeface="Alibaba PuHuiTi R" pitchFamily="18" charset="-122"/>
              </a:rPr>
              <a:t>ScoreCard</a:t>
            </a:r>
            <a:r>
              <a:rPr lang="zh-CN" altLang="en-US" sz="1600" dirty="0">
                <a:solidFill>
                  <a:srgbClr val="333333"/>
                </a:solidFill>
                <a:latin typeface="Alibaba PuHuiTi R" pitchFamily="18" charset="-122"/>
                <a:ea typeface="Alibaba PuHuiTi R" pitchFamily="18" charset="-122"/>
                <a:cs typeface="Alibaba PuHuiTi R" pitchFamily="18" charset="-122"/>
              </a:rPr>
              <a:t>函数重新训练并生成评分卡</a:t>
            </a:r>
          </a:p>
          <a:p>
            <a:pPr marL="742950" lvl="1" indent="-285750">
              <a:buFont typeface="Wingdings" panose="05000000000000000000" pitchFamily="2" charset="2"/>
              <a:buChar char="n"/>
            </a:pPr>
            <a:r>
              <a:rPr lang="zh-CN" altLang="en-US" sz="1600" dirty="0">
                <a:solidFill>
                  <a:srgbClr val="333333"/>
                </a:solidFill>
                <a:latin typeface="Alibaba PuHuiTi R" pitchFamily="18" charset="-122"/>
                <a:ea typeface="Alibaba PuHuiTi R" pitchFamily="18" charset="-122"/>
                <a:cs typeface="Alibaba PuHuiTi R" pitchFamily="18" charset="-122"/>
              </a:rPr>
              <a:t>该函数内嵌逻辑回归模型 参数 </a:t>
            </a:r>
            <a:r>
              <a:rPr lang="en-GB" altLang="zh-CN" sz="1600" dirty="0">
                <a:solidFill>
                  <a:srgbClr val="333333"/>
                </a:solidFill>
                <a:latin typeface="Alibaba PuHuiTi R" pitchFamily="18" charset="-122"/>
                <a:ea typeface="Alibaba PuHuiTi R" pitchFamily="18" charset="-122"/>
                <a:cs typeface="Alibaba PuHuiTi R" pitchFamily="18" charset="-122"/>
              </a:rPr>
              <a:t>C '</a:t>
            </a:r>
            <a:r>
              <a:rPr lang="zh-CN" altLang="en-US" sz="1600" dirty="0">
                <a:solidFill>
                  <a:srgbClr val="333333"/>
                </a:solidFill>
                <a:latin typeface="Alibaba PuHuiTi R" pitchFamily="18" charset="-122"/>
                <a:ea typeface="Alibaba PuHuiTi R" pitchFamily="18" charset="-122"/>
                <a:cs typeface="Alibaba PuHuiTi R" pitchFamily="18" charset="-122"/>
              </a:rPr>
              <a:t>正则化强度</a:t>
            </a:r>
            <a:r>
              <a:rPr lang="en-US" altLang="zh-CN" sz="1600" dirty="0">
                <a:solidFill>
                  <a:srgbClr val="333333"/>
                </a:solidFill>
                <a:latin typeface="Alibaba PuHuiTi R" pitchFamily="18" charset="-122"/>
                <a:ea typeface="Alibaba PuHuiTi R" pitchFamily="18" charset="-122"/>
                <a:cs typeface="Alibaba PuHuiTi R" pitchFamily="18" charset="-122"/>
              </a:rPr>
              <a:t>', </a:t>
            </a:r>
            <a:r>
              <a:rPr lang="en-GB" altLang="zh-CN" sz="1600" dirty="0" err="1">
                <a:solidFill>
                  <a:srgbClr val="333333"/>
                </a:solidFill>
                <a:latin typeface="Alibaba PuHuiTi R" pitchFamily="18" charset="-122"/>
                <a:ea typeface="Alibaba PuHuiTi R" pitchFamily="18" charset="-122"/>
                <a:cs typeface="Alibaba PuHuiTi R" pitchFamily="18" charset="-122"/>
              </a:rPr>
              <a:t>class_weight</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与</a:t>
            </a:r>
            <a:r>
              <a:rPr lang="en-GB" altLang="zh-CN" sz="1600" dirty="0" err="1">
                <a:solidFill>
                  <a:srgbClr val="333333"/>
                </a:solidFill>
                <a:latin typeface="Alibaba PuHuiTi R" pitchFamily="18" charset="-122"/>
                <a:ea typeface="Alibaba PuHuiTi R" pitchFamily="18" charset="-122"/>
                <a:cs typeface="Alibaba PuHuiTi R" pitchFamily="18" charset="-122"/>
              </a:rPr>
              <a:t>sklearn</a:t>
            </a:r>
            <a:r>
              <a:rPr lang="zh-CN" altLang="en-US" sz="1600" dirty="0">
                <a:solidFill>
                  <a:srgbClr val="333333"/>
                </a:solidFill>
                <a:latin typeface="Alibaba PuHuiTi R" pitchFamily="18" charset="-122"/>
                <a:ea typeface="Alibaba PuHuiTi R" pitchFamily="18" charset="-122"/>
                <a:cs typeface="Alibaba PuHuiTi R" pitchFamily="18" charset="-122"/>
              </a:rPr>
              <a:t>中逻辑回归参数一致</a:t>
            </a:r>
          </a:p>
          <a:p>
            <a:pPr marL="742950" lvl="1" indent="-285750">
              <a:buFont typeface="Wingdings" panose="05000000000000000000" pitchFamily="2" charset="2"/>
              <a:buChar char="n"/>
            </a:pPr>
            <a:r>
              <a:rPr lang="en-GB" altLang="zh-CN" sz="1600" dirty="0">
                <a:solidFill>
                  <a:srgbClr val="333333"/>
                </a:solidFill>
                <a:latin typeface="Alibaba PuHuiTi R" pitchFamily="18" charset="-122"/>
                <a:ea typeface="Alibaba PuHuiTi R" pitchFamily="18" charset="-122"/>
                <a:cs typeface="Alibaba PuHuiTi R" pitchFamily="18" charset="-122"/>
              </a:rPr>
              <a:t>combiner: </a:t>
            </a:r>
            <a:r>
              <a:rPr lang="zh-CN" altLang="en-US" sz="1600" dirty="0">
                <a:solidFill>
                  <a:srgbClr val="333333"/>
                </a:solidFill>
                <a:latin typeface="Alibaba PuHuiTi R" pitchFamily="18" charset="-122"/>
                <a:ea typeface="Alibaba PuHuiTi R" pitchFamily="18" charset="-122"/>
                <a:cs typeface="Alibaba PuHuiTi R" pitchFamily="18" charset="-122"/>
              </a:rPr>
              <a:t>传入训练好的 </a:t>
            </a:r>
            <a:r>
              <a:rPr lang="en-GB" altLang="zh-CN" sz="1600" dirty="0" err="1">
                <a:solidFill>
                  <a:srgbClr val="333333"/>
                </a:solidFill>
                <a:latin typeface="Alibaba PuHuiTi R" pitchFamily="18" charset="-122"/>
                <a:ea typeface="Alibaba PuHuiTi R" pitchFamily="18" charset="-122"/>
                <a:cs typeface="Alibaba PuHuiTi R" pitchFamily="18" charset="-122"/>
              </a:rPr>
              <a:t>toad.Combiner</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对象</a:t>
            </a:r>
          </a:p>
          <a:p>
            <a:pPr marL="742950" lvl="1"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transer</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传入先前训练的 </a:t>
            </a:r>
            <a:r>
              <a:rPr lang="en-GB" altLang="zh-CN" sz="1600" dirty="0" err="1">
                <a:solidFill>
                  <a:srgbClr val="333333"/>
                </a:solidFill>
                <a:latin typeface="Alibaba PuHuiTi R" pitchFamily="18" charset="-122"/>
                <a:ea typeface="Alibaba PuHuiTi R" pitchFamily="18" charset="-122"/>
                <a:cs typeface="Alibaba PuHuiTi R" pitchFamily="18" charset="-122"/>
              </a:rPr>
              <a:t>toad.WOETransformer</a:t>
            </a:r>
            <a:r>
              <a:rPr lang="en-GB" altLang="zh-CN" sz="1600" dirty="0">
                <a:solidFill>
                  <a:srgbClr val="333333"/>
                </a:solidFill>
                <a:latin typeface="Alibaba PuHuiTi R" pitchFamily="18" charset="-122"/>
                <a:ea typeface="Alibaba PuHuiTi R" pitchFamily="18" charset="-122"/>
                <a:cs typeface="Alibaba PuHuiTi R" pitchFamily="18" charset="-122"/>
              </a:rPr>
              <a:t> </a:t>
            </a:r>
            <a:r>
              <a:rPr lang="zh-CN" altLang="en-US" sz="1600" dirty="0">
                <a:solidFill>
                  <a:srgbClr val="333333"/>
                </a:solidFill>
                <a:latin typeface="Alibaba PuHuiTi R" pitchFamily="18" charset="-122"/>
                <a:ea typeface="Alibaba PuHuiTi R" pitchFamily="18" charset="-122"/>
                <a:cs typeface="Alibaba PuHuiTi R" pitchFamily="18" charset="-122"/>
              </a:rPr>
              <a:t>对象</a:t>
            </a:r>
          </a:p>
          <a:p>
            <a:pPr marL="742950" lvl="1" indent="-285750">
              <a:buFont typeface="Wingdings" panose="05000000000000000000" pitchFamily="2" charset="2"/>
              <a:buChar char="n"/>
            </a:pPr>
            <a:r>
              <a:rPr lang="en-GB" altLang="zh-CN" sz="1600" dirty="0" err="1">
                <a:solidFill>
                  <a:srgbClr val="333333"/>
                </a:solidFill>
                <a:latin typeface="Alibaba PuHuiTi R" pitchFamily="18" charset="-122"/>
                <a:ea typeface="Alibaba PuHuiTi R" pitchFamily="18" charset="-122"/>
                <a:cs typeface="Alibaba PuHuiTi R" pitchFamily="18" charset="-122"/>
              </a:rPr>
              <a:t>pdo</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a:solidFill>
                  <a:srgbClr val="333333"/>
                </a:solidFill>
                <a:latin typeface="Alibaba PuHuiTi R" pitchFamily="18" charset="-122"/>
                <a:ea typeface="Alibaba PuHuiTi R" pitchFamily="18" charset="-122"/>
                <a:cs typeface="Alibaba PuHuiTi R" pitchFamily="18" charset="-122"/>
              </a:rPr>
              <a:t>rate</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err="1">
                <a:solidFill>
                  <a:srgbClr val="333333"/>
                </a:solidFill>
                <a:latin typeface="Alibaba PuHuiTi R" pitchFamily="18" charset="-122"/>
                <a:ea typeface="Alibaba PuHuiTi R" pitchFamily="18" charset="-122"/>
                <a:cs typeface="Alibaba PuHuiTi R" pitchFamily="18" charset="-122"/>
              </a:rPr>
              <a:t>base_odds</a:t>
            </a:r>
            <a:r>
              <a:rPr lang="zh-CN" altLang="en-GB" sz="1600" dirty="0">
                <a:solidFill>
                  <a:srgbClr val="333333"/>
                </a:solidFill>
                <a:latin typeface="Alibaba PuHuiTi R" pitchFamily="18" charset="-122"/>
                <a:ea typeface="Alibaba PuHuiTi R" pitchFamily="18" charset="-122"/>
                <a:cs typeface="Alibaba PuHuiTi R" pitchFamily="18" charset="-122"/>
              </a:rPr>
              <a:t>、</a:t>
            </a:r>
            <a:r>
              <a:rPr lang="en-GB" altLang="zh-CN" sz="1600" dirty="0" err="1">
                <a:solidFill>
                  <a:srgbClr val="333333"/>
                </a:solidFill>
                <a:latin typeface="Alibaba PuHuiTi R" pitchFamily="18" charset="-122"/>
                <a:ea typeface="Alibaba PuHuiTi R" pitchFamily="18" charset="-122"/>
                <a:cs typeface="Alibaba PuHuiTi R" pitchFamily="18" charset="-122"/>
              </a:rPr>
              <a:t>base_score</a:t>
            </a:r>
            <a:r>
              <a:rPr lang="en-GB" altLang="zh-CN" sz="1600" dirty="0">
                <a:solidFill>
                  <a:srgbClr val="333333"/>
                </a:solidFill>
                <a:latin typeface="Alibaba PuHuiTi R" pitchFamily="18" charset="-122"/>
                <a:ea typeface="Alibaba PuHuiTi R" pitchFamily="18" charset="-122"/>
                <a:cs typeface="Alibaba PuHuiTi R" pitchFamily="18" charset="-122"/>
              </a:rPr>
              <a:t>: e.g. </a:t>
            </a:r>
            <a:r>
              <a:rPr lang="en-GB" altLang="zh-CN" sz="1600" dirty="0" err="1">
                <a:solidFill>
                  <a:srgbClr val="333333"/>
                </a:solidFill>
                <a:latin typeface="Alibaba PuHuiTi R" pitchFamily="18" charset="-122"/>
                <a:ea typeface="Alibaba PuHuiTi R" pitchFamily="18" charset="-122"/>
                <a:cs typeface="Alibaba PuHuiTi R" pitchFamily="18" charset="-122"/>
              </a:rPr>
              <a:t>pdo</a:t>
            </a:r>
            <a:r>
              <a:rPr lang="en-GB" altLang="zh-CN" sz="1600" dirty="0">
                <a:solidFill>
                  <a:srgbClr val="333333"/>
                </a:solidFill>
                <a:latin typeface="Alibaba PuHuiTi R" pitchFamily="18" charset="-122"/>
                <a:ea typeface="Alibaba PuHuiTi R" pitchFamily="18" charset="-122"/>
                <a:cs typeface="Alibaba PuHuiTi R" pitchFamily="18" charset="-122"/>
              </a:rPr>
              <a:t>=60, rate=2, </a:t>
            </a:r>
            <a:r>
              <a:rPr lang="en-GB" altLang="zh-CN" sz="1600" dirty="0" err="1">
                <a:solidFill>
                  <a:srgbClr val="333333"/>
                </a:solidFill>
                <a:latin typeface="Alibaba PuHuiTi R" pitchFamily="18" charset="-122"/>
                <a:ea typeface="Alibaba PuHuiTi R" pitchFamily="18" charset="-122"/>
                <a:cs typeface="Alibaba PuHuiTi R" pitchFamily="18" charset="-122"/>
              </a:rPr>
              <a:t>base_odds</a:t>
            </a:r>
            <a:r>
              <a:rPr lang="en-GB" altLang="zh-CN" sz="1600" dirty="0">
                <a:solidFill>
                  <a:srgbClr val="333333"/>
                </a:solidFill>
                <a:latin typeface="Alibaba PuHuiTi R" pitchFamily="18" charset="-122"/>
                <a:ea typeface="Alibaba PuHuiTi R" pitchFamily="18" charset="-122"/>
                <a:cs typeface="Alibaba PuHuiTi R" pitchFamily="18" charset="-122"/>
              </a:rPr>
              <a:t>=20,base_score=750 </a:t>
            </a:r>
            <a:r>
              <a:rPr lang="zh-CN" altLang="en-US" sz="1600" dirty="0">
                <a:solidFill>
                  <a:srgbClr val="333333"/>
                </a:solidFill>
                <a:latin typeface="Alibaba PuHuiTi R" pitchFamily="18" charset="-122"/>
                <a:ea typeface="Alibaba PuHuiTi R" pitchFamily="18" charset="-122"/>
                <a:cs typeface="Alibaba PuHuiTi R" pitchFamily="18" charset="-122"/>
              </a:rPr>
              <a:t>实际意义为当比率为</a:t>
            </a:r>
            <a:r>
              <a:rPr lang="en-US" altLang="zh-CN" sz="1600" dirty="0">
                <a:solidFill>
                  <a:srgbClr val="333333"/>
                </a:solidFill>
                <a:latin typeface="Alibaba PuHuiTi R" pitchFamily="18" charset="-122"/>
                <a:ea typeface="Alibaba PuHuiTi R" pitchFamily="18" charset="-122"/>
                <a:cs typeface="Alibaba PuHuiTi R" pitchFamily="18" charset="-122"/>
              </a:rPr>
              <a:t>1/20</a:t>
            </a:r>
            <a:r>
              <a:rPr lang="zh-CN" altLang="en-US" sz="1600" dirty="0">
                <a:solidFill>
                  <a:srgbClr val="333333"/>
                </a:solidFill>
                <a:latin typeface="Alibaba PuHuiTi R" pitchFamily="18" charset="-122"/>
                <a:ea typeface="Alibaba PuHuiTi R" pitchFamily="18" charset="-122"/>
                <a:cs typeface="Alibaba PuHuiTi R" pitchFamily="18" charset="-122"/>
              </a:rPr>
              <a:t>，输出基准评分</a:t>
            </a:r>
            <a:r>
              <a:rPr lang="en-US" altLang="zh-CN" sz="1600" dirty="0">
                <a:solidFill>
                  <a:srgbClr val="333333"/>
                </a:solidFill>
                <a:latin typeface="Alibaba PuHuiTi R" pitchFamily="18" charset="-122"/>
                <a:ea typeface="Alibaba PuHuiTi R" pitchFamily="18" charset="-122"/>
                <a:cs typeface="Alibaba PuHuiTi R" pitchFamily="18" charset="-122"/>
              </a:rPr>
              <a:t>750</a:t>
            </a:r>
            <a:r>
              <a:rPr lang="zh-CN" altLang="en-US" sz="1600" dirty="0">
                <a:solidFill>
                  <a:srgbClr val="333333"/>
                </a:solidFill>
                <a:latin typeface="Alibaba PuHuiTi R" pitchFamily="18" charset="-122"/>
                <a:ea typeface="Alibaba PuHuiTi R" pitchFamily="18" charset="-122"/>
                <a:cs typeface="Alibaba PuHuiTi R" pitchFamily="18" charset="-122"/>
              </a:rPr>
              <a:t>，当比率为基准比率</a:t>
            </a:r>
            <a:r>
              <a:rPr lang="en-US" altLang="zh-CN" sz="1600" dirty="0">
                <a:solidFill>
                  <a:srgbClr val="333333"/>
                </a:solidFill>
                <a:latin typeface="Alibaba PuHuiTi R" pitchFamily="18" charset="-122"/>
                <a:ea typeface="Alibaba PuHuiTi R" pitchFamily="18" charset="-122"/>
                <a:cs typeface="Alibaba PuHuiTi R" pitchFamily="18" charset="-122"/>
              </a:rPr>
              <a:t>2</a:t>
            </a:r>
            <a:r>
              <a:rPr lang="zh-CN" altLang="en-US" sz="1600" dirty="0">
                <a:solidFill>
                  <a:srgbClr val="333333"/>
                </a:solidFill>
                <a:latin typeface="Alibaba PuHuiTi R" pitchFamily="18" charset="-122"/>
                <a:ea typeface="Alibaba PuHuiTi R" pitchFamily="18" charset="-122"/>
                <a:cs typeface="Alibaba PuHuiTi R" pitchFamily="18" charset="-122"/>
              </a:rPr>
              <a:t>倍时，基准分下降</a:t>
            </a:r>
            <a:r>
              <a:rPr lang="en-US" altLang="zh-CN" sz="1600" dirty="0">
                <a:solidFill>
                  <a:srgbClr val="333333"/>
                </a:solidFill>
                <a:latin typeface="Alibaba PuHuiTi R" pitchFamily="18" charset="-122"/>
                <a:ea typeface="Alibaba PuHuiTi R" pitchFamily="18" charset="-122"/>
                <a:cs typeface="Alibaba PuHuiTi R" pitchFamily="18" charset="-122"/>
              </a:rPr>
              <a:t>60</a:t>
            </a:r>
            <a:r>
              <a:rPr lang="zh-CN" altLang="en-US" sz="1600" dirty="0">
                <a:solidFill>
                  <a:srgbClr val="333333"/>
                </a:solidFill>
                <a:latin typeface="Alibaba PuHuiTi R" pitchFamily="18" charset="-122"/>
                <a:ea typeface="Alibaba PuHuiTi R" pitchFamily="18" charset="-122"/>
                <a:cs typeface="Alibaba PuHuiTi R" pitchFamily="18" charset="-122"/>
              </a:rPr>
              <a:t>分</a:t>
            </a:r>
          </a:p>
        </p:txBody>
      </p:sp>
      <p:sp>
        <p:nvSpPr>
          <p:cNvPr id="7" name="矩形 6"/>
          <p:cNvSpPr/>
          <p:nvPr/>
        </p:nvSpPr>
        <p:spPr>
          <a:xfrm>
            <a:off x="1386348" y="2955697"/>
            <a:ext cx="4601497" cy="2462213"/>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toad.scorecard</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ScoreCard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card = </a:t>
            </a:r>
            <a:r>
              <a:rPr lang="en-GB" altLang="zh-CN" sz="1400" dirty="0" err="1">
                <a:solidFill>
                  <a:srgbClr val="000000"/>
                </a:solidFill>
                <a:latin typeface="Alibaba PuHuiTi R" pitchFamily="18" charset="-122"/>
                <a:ea typeface="Alibaba PuHuiTi R" pitchFamily="18" charset="-122"/>
                <a:cs typeface="Alibaba PuHuiTi R" pitchFamily="18" charset="-122"/>
              </a:rPr>
              <a:t>ScoreCard</a:t>
            </a:r>
            <a:r>
              <a:rPr lang="en-GB" altLang="zh-CN" sz="1400" dirty="0">
                <a:solidFill>
                  <a:srgbClr val="000000"/>
                </a:solidFill>
                <a:latin typeface="Alibaba PuHuiTi R" pitchFamily="18" charset="-122"/>
                <a:ea typeface="Alibaba PuHuiTi R" pitchFamily="18" charset="-122"/>
                <a:cs typeface="Alibaba PuHuiTi R" pitchFamily="18" charset="-122"/>
              </a:rPr>
              <a:t>(combiner=combiner,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transer</a:t>
            </a:r>
            <a:r>
              <a:rPr lang="en-GB" altLang="zh-CN" sz="1400" dirty="0">
                <a:solidFill>
                  <a:srgbClr val="000000"/>
                </a:solidFill>
                <a:latin typeface="Alibaba PuHuiTi R" pitchFamily="18" charset="-122"/>
                <a:ea typeface="Alibaba PuHuiTi R" pitchFamily="18" charset="-122"/>
                <a:cs typeface="Alibaba PuHuiTi R" pitchFamily="18" charset="-122"/>
              </a:rPr>
              <a:t>=t, C=</a:t>
            </a:r>
            <a:r>
              <a:rPr lang="en-GB" altLang="zh-CN" sz="1400" dirty="0">
                <a:solidFill>
                  <a:srgbClr val="098658"/>
                </a:solidFill>
                <a:latin typeface="Alibaba PuHuiTi R" pitchFamily="18" charset="-122"/>
                <a:ea typeface="Alibaba PuHuiTi R" pitchFamily="18" charset="-122"/>
                <a:cs typeface="Alibaba PuHuiTi R" pitchFamily="18" charset="-122"/>
              </a:rPr>
              <a:t>0.1</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class_weight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'balanced’</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base_score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600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base_odds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35</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pdo</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60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rate=</a:t>
            </a:r>
            <a:r>
              <a:rPr lang="en-GB" altLang="zh-CN" sz="1400" dirty="0">
                <a:solidFill>
                  <a:srgbClr val="098658"/>
                </a:solidFill>
                <a:latin typeface="Alibaba PuHuiTi R" pitchFamily="18" charset="-122"/>
                <a:ea typeface="Alibaba PuHuiTi R" pitchFamily="18" charset="-122"/>
                <a:cs typeface="Alibaba PuHuiTi R" pitchFamily="18" charset="-122"/>
              </a:rPr>
              <a:t>2</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card.fit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final_card</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card.export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to_frame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final_card</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6634328" y="2955697"/>
            <a:ext cx="4092666" cy="3694264"/>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模型训练与评估</a:t>
            </a:r>
          </a:p>
        </p:txBody>
      </p:sp>
      <p:sp>
        <p:nvSpPr>
          <p:cNvPr id="6" name="文本框 5"/>
          <p:cNvSpPr txBox="1"/>
          <p:nvPr/>
        </p:nvSpPr>
        <p:spPr>
          <a:xfrm>
            <a:off x="890016" y="1524542"/>
            <a:ext cx="6474849" cy="2585323"/>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目前还是使用机器学习模型，少数公司在尝试深度学习</a:t>
            </a:r>
          </a:p>
          <a:p>
            <a:pPr marL="285750" indent="-285750">
              <a:buFont typeface="Wingdings" panose="05000000000000000000" pitchFamily="2" charset="2"/>
              <a:buChar char="l"/>
            </a:pPr>
            <a:r>
              <a:rPr lang="zh-CN" altLang="en-US" dirty="0"/>
              <a:t>模型的可解释性</a:t>
            </a:r>
            <a:r>
              <a:rPr lang="en-US" altLang="zh-CN" dirty="0"/>
              <a:t>&gt;</a:t>
            </a:r>
            <a:r>
              <a:rPr lang="zh-CN" altLang="en-US" dirty="0"/>
              <a:t>稳定性</a:t>
            </a:r>
            <a:r>
              <a:rPr lang="en-US" altLang="zh-CN" dirty="0"/>
              <a:t>&gt;</a:t>
            </a:r>
            <a:r>
              <a:rPr lang="zh-CN" altLang="en-US" dirty="0"/>
              <a:t>区分度</a:t>
            </a:r>
          </a:p>
          <a:p>
            <a:pPr marL="742950" lvl="1" indent="-285750">
              <a:buFont typeface="Wingdings" panose="05000000000000000000" pitchFamily="2" charset="2"/>
              <a:buChar char="n"/>
            </a:pPr>
            <a:r>
              <a:rPr lang="zh-CN" altLang="en-US" dirty="0"/>
              <a:t>区分度：</a:t>
            </a:r>
            <a:r>
              <a:rPr lang="en-GB" altLang="zh-CN" dirty="0"/>
              <a:t>AUC</a:t>
            </a:r>
            <a:r>
              <a:rPr lang="zh-CN" altLang="en-GB" dirty="0"/>
              <a:t>，</a:t>
            </a:r>
            <a:r>
              <a:rPr lang="en-GB" altLang="zh-CN" dirty="0"/>
              <a:t>KS</a:t>
            </a:r>
          </a:p>
          <a:p>
            <a:pPr marL="742950" lvl="1" indent="-285750">
              <a:buFont typeface="Wingdings" panose="05000000000000000000" pitchFamily="2" charset="2"/>
              <a:buChar char="n"/>
            </a:pPr>
            <a:r>
              <a:rPr lang="zh-CN" altLang="en-US" dirty="0"/>
              <a:t>稳定性： </a:t>
            </a:r>
            <a:r>
              <a:rPr lang="en-GB" altLang="zh-CN" dirty="0"/>
              <a:t>PSI</a:t>
            </a:r>
          </a:p>
          <a:p>
            <a:pPr lvl="1"/>
            <a:endParaRPr lang="en-GB" altLang="zh-CN" dirty="0"/>
          </a:p>
          <a:p>
            <a:pPr marL="285750" indent="-285750">
              <a:buFont typeface="Wingdings" panose="05000000000000000000" pitchFamily="2" charset="2"/>
              <a:buChar char="l"/>
            </a:pPr>
            <a:r>
              <a:rPr lang="zh-CN" altLang="en-US" dirty="0"/>
              <a:t>业务指标：通过率，逾期率</a:t>
            </a:r>
          </a:p>
          <a:p>
            <a:pPr marL="742950" lvl="1" indent="-285750">
              <a:buFont typeface="Wingdings" panose="05000000000000000000" pitchFamily="2" charset="2"/>
              <a:buChar char="n"/>
            </a:pPr>
            <a:r>
              <a:rPr lang="zh-CN" altLang="en-US" dirty="0"/>
              <a:t>逾期率控制在比较合理的范围的前提下，要提高通过率</a:t>
            </a:r>
          </a:p>
          <a:p>
            <a:pPr marL="742950" lvl="1" indent="-285750">
              <a:buFont typeface="Wingdings" panose="05000000000000000000" pitchFamily="2" charset="2"/>
              <a:buChar char="n"/>
            </a:pPr>
            <a:r>
              <a:rPr lang="en-GB" altLang="zh-CN" dirty="0"/>
              <a:t>A</a:t>
            </a:r>
            <a:r>
              <a:rPr lang="zh-CN" altLang="en-US" dirty="0"/>
              <a:t>卡，要保证一定过得通过率，对逾期率可以有些容忍</a:t>
            </a:r>
          </a:p>
          <a:p>
            <a:pPr marL="742950" lvl="1" indent="-285750">
              <a:buFont typeface="Wingdings" panose="05000000000000000000" pitchFamily="2" charset="2"/>
              <a:buChar char="n"/>
            </a:pPr>
            <a:r>
              <a:rPr lang="en-GB" altLang="zh-CN" dirty="0"/>
              <a:t>B</a:t>
            </a:r>
            <a:r>
              <a:rPr lang="zh-CN" altLang="en-US" dirty="0"/>
              <a:t>卡，想办法把逾期率降下来，好用户提高额度</a:t>
            </a:r>
          </a:p>
        </p:txBody>
      </p:sp>
      <p:sp>
        <p:nvSpPr>
          <p:cNvPr id="5" name="Rectangle 1"/>
          <p:cNvSpPr>
            <a:spLocks noChangeArrowheads="1"/>
          </p:cNvSpPr>
          <p:nvPr/>
        </p:nvSpPr>
        <p:spPr bwMode="auto">
          <a:xfrm>
            <a:off x="710880" y="19503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90" y="1815966"/>
            <a:ext cx="6086848" cy="4511040"/>
          </a:xfrm>
        </p:spPr>
        <p:txBody>
          <a:bodyPr/>
          <a:lstStyle/>
          <a:p>
            <a:r>
              <a:rPr lang="zh-CN" altLang="en-US" dirty="0"/>
              <a:t>掌握</a:t>
            </a:r>
            <a:r>
              <a:rPr lang="en-GB" altLang="zh-CN" dirty="0"/>
              <a:t>KS</a:t>
            </a:r>
            <a:r>
              <a:rPr lang="zh-CN" altLang="en-US" dirty="0"/>
              <a:t>值的计算方法</a:t>
            </a:r>
            <a:endParaRPr lang="en-US" altLang="zh-CN" dirty="0"/>
          </a:p>
          <a:p>
            <a:pPr lvl="1"/>
            <a:r>
              <a:rPr lang="en-GB" altLang="zh-CN" b="0" dirty="0">
                <a:latin typeface="Alibaba PuHuiTi R" pitchFamily="18" charset="-122"/>
                <a:ea typeface="Alibaba PuHuiTi R" pitchFamily="18" charset="-122"/>
                <a:cs typeface="Alibaba PuHuiTi R" pitchFamily="18" charset="-122"/>
              </a:rPr>
              <a:t>KS= max</a:t>
            </a:r>
            <a:r>
              <a:rPr lang="zh-CN" altLang="en-GB" b="0" dirty="0">
                <a:latin typeface="Alibaba PuHuiTi R" pitchFamily="18" charset="-122"/>
                <a:ea typeface="Alibaba PuHuiTi R" pitchFamily="18" charset="-122"/>
                <a:cs typeface="Alibaba PuHuiTi R" pitchFamily="18" charset="-122"/>
              </a:rPr>
              <a:t>（</a:t>
            </a:r>
            <a:r>
              <a:rPr lang="en-GB" altLang="zh-CN" b="0" dirty="0">
                <a:latin typeface="Alibaba PuHuiTi R" pitchFamily="18" charset="-122"/>
                <a:ea typeface="Alibaba PuHuiTi R" pitchFamily="18" charset="-122"/>
                <a:cs typeface="Alibaba PuHuiTi R" pitchFamily="18" charset="-122"/>
              </a:rPr>
              <a:t>TPR-FPR</a:t>
            </a:r>
            <a:r>
              <a:rPr lang="zh-CN" altLang="en-GB" b="0" dirty="0">
                <a:latin typeface="Alibaba PuHuiTi R" pitchFamily="18" charset="-122"/>
                <a:ea typeface="Alibaba PuHuiTi R" pitchFamily="18" charset="-122"/>
                <a:cs typeface="Alibaba PuHuiTi R" pitchFamily="18" charset="-122"/>
              </a:rPr>
              <a:t>）</a:t>
            </a:r>
            <a:r>
              <a:rPr lang="en-GB" altLang="zh-CN" b="0" dirty="0">
                <a:latin typeface="Alibaba PuHuiTi R" pitchFamily="18" charset="-122"/>
                <a:ea typeface="Alibaba PuHuiTi R" pitchFamily="18" charset="-122"/>
                <a:cs typeface="Alibaba PuHuiTi R" pitchFamily="18" charset="-122"/>
              </a:rPr>
              <a:t>TPR</a:t>
            </a:r>
            <a:r>
              <a:rPr lang="zh-CN" altLang="en-US" b="0" dirty="0">
                <a:latin typeface="Alibaba PuHuiTi R" pitchFamily="18" charset="-122"/>
                <a:ea typeface="Alibaba PuHuiTi R" pitchFamily="18" charset="-122"/>
                <a:cs typeface="Alibaba PuHuiTi R" pitchFamily="18" charset="-122"/>
              </a:rPr>
              <a:t>和</a:t>
            </a:r>
            <a:r>
              <a:rPr lang="en-GB" altLang="zh-CN" b="0" dirty="0">
                <a:latin typeface="Alibaba PuHuiTi R" pitchFamily="18" charset="-122"/>
                <a:ea typeface="Alibaba PuHuiTi R" pitchFamily="18" charset="-122"/>
                <a:cs typeface="Alibaba PuHuiTi R" pitchFamily="18" charset="-122"/>
              </a:rPr>
              <a:t>FPR</a:t>
            </a:r>
            <a:r>
              <a:rPr lang="zh-CN" altLang="en-US" b="0" dirty="0">
                <a:latin typeface="Alibaba PuHuiTi R" pitchFamily="18" charset="-122"/>
                <a:ea typeface="Alibaba PuHuiTi R" pitchFamily="18" charset="-122"/>
                <a:cs typeface="Alibaba PuHuiTi R" pitchFamily="18" charset="-122"/>
              </a:rPr>
              <a:t>曲线分隔最开的位置就是最好的”截断点“</a:t>
            </a:r>
          </a:p>
          <a:p>
            <a:r>
              <a:rPr lang="zh-CN" altLang="en-US" dirty="0"/>
              <a:t>知道评分映射方法</a:t>
            </a:r>
            <a:endParaRPr lang="en-US" altLang="zh-CN" dirty="0"/>
          </a:p>
          <a:p>
            <a:pPr lvl="1"/>
            <a:r>
              <a:rPr lang="en-US" altLang="zh-CN" b="0" dirty="0">
                <a:latin typeface="Alibaba PuHuiTi R" pitchFamily="18" charset="-122"/>
                <a:ea typeface="Alibaba PuHuiTi R" pitchFamily="18" charset="-122"/>
                <a:cs typeface="Alibaba PuHuiTi R" pitchFamily="18" charset="-122"/>
              </a:rPr>
              <a:t>SCORE</a:t>
            </a:r>
            <a:r>
              <a:rPr lang="zh-CN" altLang="en-US" b="0" dirty="0">
                <a:latin typeface="Alibaba PuHuiTi R" pitchFamily="18" charset="-122"/>
                <a:ea typeface="Alibaba PuHuiTi R" pitchFamily="18" charset="-122"/>
                <a:cs typeface="Alibaba PuHuiTi R" pitchFamily="18" charset="-122"/>
              </a:rPr>
              <a:t> </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 </a:t>
            </a:r>
            <a:r>
              <a:rPr lang="en-US" altLang="zh-CN" b="0" dirty="0">
                <a:latin typeface="Alibaba PuHuiTi R" pitchFamily="18" charset="-122"/>
                <a:ea typeface="Alibaba PuHuiTi R" pitchFamily="18" charset="-122"/>
                <a:cs typeface="Alibaba PuHuiTi R" pitchFamily="18" charset="-122"/>
              </a:rPr>
              <a:t>650+50lg</a:t>
            </a:r>
            <a:r>
              <a:rPr lang="en-US" altLang="zh-CN" b="0" baseline="-25000" dirty="0">
                <a:latin typeface="Alibaba PuHuiTi R" pitchFamily="18" charset="-122"/>
                <a:ea typeface="Alibaba PuHuiTi R" pitchFamily="18" charset="-122"/>
                <a:cs typeface="Alibaba PuHuiTi R" pitchFamily="18" charset="-122"/>
              </a:rPr>
              <a:t>2</a:t>
            </a:r>
            <a:r>
              <a:rPr lang="en-US" altLang="zh-CN" b="0" dirty="0">
                <a:latin typeface="Alibaba PuHuiTi R" pitchFamily="18" charset="-122"/>
                <a:ea typeface="Alibaba PuHuiTi R" pitchFamily="18" charset="-122"/>
                <a:cs typeface="Alibaba PuHuiTi R" pitchFamily="18" charset="-122"/>
              </a:rPr>
              <a:t>(P</a:t>
            </a:r>
            <a:r>
              <a:rPr lang="zh-CN" altLang="en-US" b="0" baseline="-25000" dirty="0">
                <a:latin typeface="Alibaba PuHuiTi R" pitchFamily="18" charset="-122"/>
                <a:ea typeface="Alibaba PuHuiTi R" pitchFamily="18" charset="-122"/>
                <a:cs typeface="Alibaba PuHuiTi R" pitchFamily="18" charset="-122"/>
              </a:rPr>
              <a:t>正样本</a:t>
            </a:r>
            <a:r>
              <a:rPr lang="en-US" altLang="zh-CN" b="0" dirty="0">
                <a:latin typeface="Alibaba PuHuiTi R" pitchFamily="18" charset="-122"/>
                <a:ea typeface="Alibaba PuHuiTi R" pitchFamily="18" charset="-122"/>
                <a:cs typeface="Alibaba PuHuiTi R" pitchFamily="18" charset="-122"/>
              </a:rPr>
              <a:t>/P</a:t>
            </a:r>
            <a:r>
              <a:rPr lang="zh-CN" altLang="en-US" b="0" baseline="-25000" dirty="0">
                <a:latin typeface="Alibaba PuHuiTi R" pitchFamily="18" charset="-122"/>
                <a:ea typeface="Alibaba PuHuiTi R" pitchFamily="18" charset="-122"/>
                <a:cs typeface="Alibaba PuHuiTi R" pitchFamily="18" charset="-122"/>
              </a:rPr>
              <a:t>负样本</a:t>
            </a:r>
            <a:r>
              <a:rPr lang="zh-CN" altLang="en-US" b="0" dirty="0">
                <a:latin typeface="Alibaba PuHuiTi R" pitchFamily="18" charset="-122"/>
                <a:ea typeface="Alibaba PuHuiTi R" pitchFamily="18" charset="-122"/>
                <a:cs typeface="Alibaba PuHuiTi R" pitchFamily="18" charset="-122"/>
              </a:rPr>
              <a:t>）</a:t>
            </a:r>
          </a:p>
          <a:p>
            <a:r>
              <a:rPr lang="zh-CN" altLang="en-US" dirty="0"/>
              <a:t>知道</a:t>
            </a:r>
            <a:r>
              <a:rPr lang="en-GB" altLang="zh-CN" dirty="0" err="1"/>
              <a:t>XGBoost</a:t>
            </a:r>
            <a:r>
              <a:rPr lang="zh-CN" altLang="en-US" dirty="0"/>
              <a:t>和</a:t>
            </a:r>
            <a:r>
              <a:rPr lang="en-GB" altLang="zh-CN" dirty="0" err="1"/>
              <a:t>LightGBM</a:t>
            </a:r>
            <a:r>
              <a:rPr lang="zh-CN" altLang="en-US" dirty="0"/>
              <a:t>基本原理</a:t>
            </a:r>
            <a:endParaRPr lang="en-US" altLang="zh-CN" dirty="0"/>
          </a:p>
          <a:p>
            <a:pPr lvl="1"/>
            <a:r>
              <a:rPr lang="en-GB" altLang="zh-CN" b="0" dirty="0" err="1">
                <a:latin typeface="Alibaba PuHuiTi R" pitchFamily="18" charset="-122"/>
                <a:ea typeface="Alibaba PuHuiTi R" pitchFamily="18" charset="-122"/>
                <a:cs typeface="Alibaba PuHuiTi R" pitchFamily="18" charset="-122"/>
              </a:rPr>
              <a:t>XGBoost</a:t>
            </a:r>
            <a:r>
              <a:rPr lang="en-GB"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和 </a:t>
            </a:r>
            <a:r>
              <a:rPr lang="en-GB" altLang="zh-CN" b="0" dirty="0" err="1">
                <a:latin typeface="Alibaba PuHuiTi R" pitchFamily="18" charset="-122"/>
                <a:ea typeface="Alibaba PuHuiTi R" pitchFamily="18" charset="-122"/>
                <a:cs typeface="Alibaba PuHuiTi R" pitchFamily="18" charset="-122"/>
              </a:rPr>
              <a:t>LightGBM</a:t>
            </a:r>
            <a:r>
              <a:rPr lang="en-GB"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都基于</a:t>
            </a:r>
            <a:r>
              <a:rPr lang="en-GB" altLang="zh-CN" b="0" dirty="0">
                <a:latin typeface="Alibaba PuHuiTi R" pitchFamily="18" charset="-122"/>
                <a:ea typeface="Alibaba PuHuiTi R" pitchFamily="18" charset="-122"/>
                <a:cs typeface="Alibaba PuHuiTi R" pitchFamily="18" charset="-122"/>
              </a:rPr>
              <a:t>GBDT</a:t>
            </a:r>
          </a:p>
          <a:p>
            <a:pPr lvl="1"/>
            <a:r>
              <a:rPr lang="en-GB" altLang="zh-CN" b="0" dirty="0" err="1">
                <a:latin typeface="Alibaba PuHuiTi R" pitchFamily="18" charset="-122"/>
                <a:ea typeface="Alibaba PuHuiTi R" pitchFamily="18" charset="-122"/>
                <a:cs typeface="Alibaba PuHuiTi R" pitchFamily="18" charset="-122"/>
              </a:rPr>
              <a:t>XGBoost</a:t>
            </a:r>
            <a:r>
              <a:rPr lang="zh-CN" altLang="en-US" b="0" dirty="0">
                <a:latin typeface="Alibaba PuHuiTi R" pitchFamily="18" charset="-122"/>
                <a:ea typeface="Alibaba PuHuiTi R" pitchFamily="18" charset="-122"/>
                <a:cs typeface="Alibaba PuHuiTi R" pitchFamily="18" charset="-122"/>
              </a:rPr>
              <a:t>在</a:t>
            </a:r>
            <a:r>
              <a:rPr lang="en-GB" altLang="zh-CN" b="0" dirty="0">
                <a:latin typeface="Alibaba PuHuiTi R" pitchFamily="18" charset="-122"/>
                <a:ea typeface="Alibaba PuHuiTi R" pitchFamily="18" charset="-122"/>
                <a:cs typeface="Alibaba PuHuiTi R" pitchFamily="18" charset="-122"/>
              </a:rPr>
              <a:t>GBDT</a:t>
            </a:r>
            <a:r>
              <a:rPr lang="zh-CN" altLang="en-US" b="0" dirty="0">
                <a:latin typeface="Alibaba PuHuiTi R" pitchFamily="18" charset="-122"/>
                <a:ea typeface="Alibaba PuHuiTi R" pitchFamily="18" charset="-122"/>
                <a:cs typeface="Alibaba PuHuiTi R" pitchFamily="18" charset="-122"/>
              </a:rPr>
              <a:t>基础上做了二阶泰勒级数展开</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效率更高</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模型更精准</a:t>
            </a:r>
          </a:p>
          <a:p>
            <a:pPr lvl="1"/>
            <a:r>
              <a:rPr lang="en-GB" altLang="zh-CN" b="0" dirty="0" err="1">
                <a:latin typeface="Alibaba PuHuiTi R" pitchFamily="18" charset="-122"/>
                <a:ea typeface="Alibaba PuHuiTi R" pitchFamily="18" charset="-122"/>
                <a:cs typeface="Alibaba PuHuiTi R" pitchFamily="18" charset="-122"/>
              </a:rPr>
              <a:t>LightGBM</a:t>
            </a:r>
            <a:r>
              <a:rPr lang="zh-CN" altLang="en-US" b="0" dirty="0">
                <a:latin typeface="Alibaba PuHuiTi R" pitchFamily="18" charset="-122"/>
                <a:ea typeface="Alibaba PuHuiTi R" pitchFamily="18" charset="-122"/>
                <a:cs typeface="Alibaba PuHuiTi R" pitchFamily="18" charset="-122"/>
              </a:rPr>
              <a:t>在</a:t>
            </a:r>
            <a:r>
              <a:rPr lang="en-GB" altLang="zh-CN" b="0" dirty="0" err="1">
                <a:latin typeface="Alibaba PuHuiTi R" pitchFamily="18" charset="-122"/>
                <a:ea typeface="Alibaba PuHuiTi R" pitchFamily="18" charset="-122"/>
                <a:cs typeface="Alibaba PuHuiTi R" pitchFamily="18" charset="-122"/>
              </a:rPr>
              <a:t>XGBoost</a:t>
            </a:r>
            <a:r>
              <a:rPr lang="zh-CN" altLang="en-US" b="0" dirty="0">
                <a:latin typeface="Alibaba PuHuiTi R" pitchFamily="18" charset="-122"/>
                <a:ea typeface="Alibaba PuHuiTi R" pitchFamily="18" charset="-122"/>
                <a:cs typeface="Alibaba PuHuiTi R" pitchFamily="18" charset="-122"/>
              </a:rPr>
              <a:t>基础上进一步优化</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直接支持类别特征</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直接支持高效并行</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基于直方图的决策树算法效率更高</a:t>
            </a:r>
          </a:p>
          <a:p>
            <a:r>
              <a:rPr lang="zh-CN" altLang="en-US" dirty="0"/>
              <a:t>掌握使用</a:t>
            </a:r>
            <a:r>
              <a:rPr lang="en-GB" altLang="zh-CN" dirty="0" err="1"/>
              <a:t>lightGBM</a:t>
            </a:r>
            <a:r>
              <a:rPr lang="zh-CN" altLang="en-US" dirty="0"/>
              <a:t>进行特征筛选的方法</a:t>
            </a:r>
          </a:p>
          <a:p>
            <a:r>
              <a:rPr lang="zh-CN" altLang="en-US" dirty="0"/>
              <a:t>应用</a:t>
            </a:r>
            <a:r>
              <a:rPr lang="en-GB" altLang="zh-CN" dirty="0"/>
              <a:t>toad</a:t>
            </a:r>
            <a:r>
              <a:rPr lang="zh-CN" altLang="en-US" dirty="0"/>
              <a:t>构建评分卡模型</a:t>
            </a: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lNmI0ZGEwNWNmMmY4MDJmOGRmZTc2NmU0ZmZjNjcifQ=="/>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208</TotalTime>
  <Words>13547</Words>
  <Application>Microsoft Office PowerPoint</Application>
  <PresentationFormat>宽屏</PresentationFormat>
  <Paragraphs>1063</Paragraphs>
  <Slides>91</Slides>
  <Notes>25</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91</vt:i4>
      </vt:variant>
    </vt:vector>
  </HeadingPairs>
  <TitlesOfParts>
    <vt:vector size="115" baseType="lpstr">
      <vt:lpstr>Alibaba PuHuiTi B</vt:lpstr>
      <vt:lpstr>Alibaba PuHuiTi H</vt:lpstr>
      <vt:lpstr>Alibaba PuHuiTi R</vt:lpstr>
      <vt:lpstr>JetBrains Mono</vt:lpstr>
      <vt:lpstr>阿里巴巴普惠体</vt:lpstr>
      <vt:lpstr>阿里巴巴普惠体 B</vt:lpstr>
      <vt:lpstr>阿里巴巴普惠体 M</vt:lpstr>
      <vt:lpstr>阿里巴巴普惠体 R</vt:lpstr>
      <vt:lpstr>等线</vt:lpstr>
      <vt:lpstr>黑体</vt:lpstr>
      <vt:lpstr>华文楷体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1_正文设计方案</vt:lpstr>
      <vt:lpstr>5_结束页设计方案</vt:lpstr>
      <vt:lpstr>金融风控</vt:lpstr>
      <vt:lpstr>PowerPoint 演示文稿</vt:lpstr>
      <vt:lpstr>PowerPoint 演示文稿</vt:lpstr>
      <vt:lpstr>模型构建流程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逻辑回归评分卡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集成学习评分卡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整体流程梳理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Full Circle</cp:lastModifiedBy>
  <cp:revision>304</cp:revision>
  <dcterms:created xsi:type="dcterms:W3CDTF">2020-03-31T02:23:00Z</dcterms:created>
  <dcterms:modified xsi:type="dcterms:W3CDTF">2023-09-27T07:26:33Z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1DE29C33CBEF45FF84C9B234E98D6338_12</vt:lpwstr>
  </property>
  <property fmtid="{D5CDD505-2E9C-101B-9397-08002B2CF9AE}" pid="3" name="KSOProductBuildVer">
    <vt:lpwstr>2052-12.1.0.15374</vt:lpwstr>
  </property>
</Properties>
</file>